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2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0.xml" ContentType="application/vnd.openxmlformats-officedocument.presentationml.slide+xml"/>
  <Override PartName="/ppt/slides/slide32.xml" ContentType="application/vnd.openxmlformats-officedocument.presentationml.slide+xml"/>
  <Override PartName="/ppt/slides/slide28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29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5" r:id="rId1"/>
  </p:sldMasterIdLst>
  <p:notesMasterIdLst>
    <p:notesMasterId r:id="rId36"/>
  </p:notesMasterIdLst>
  <p:handoutMasterIdLst>
    <p:handoutMasterId r:id="rId37"/>
  </p:handoutMasterIdLst>
  <p:sldIdLst>
    <p:sldId id="294" r:id="rId2"/>
    <p:sldId id="377" r:id="rId3"/>
    <p:sldId id="310" r:id="rId4"/>
    <p:sldId id="311" r:id="rId5"/>
    <p:sldId id="375" r:id="rId6"/>
    <p:sldId id="344" r:id="rId7"/>
    <p:sldId id="345" r:id="rId8"/>
    <p:sldId id="326" r:id="rId9"/>
    <p:sldId id="347" r:id="rId10"/>
    <p:sldId id="348" r:id="rId11"/>
    <p:sldId id="351" r:id="rId12"/>
    <p:sldId id="350" r:id="rId13"/>
    <p:sldId id="363" r:id="rId14"/>
    <p:sldId id="378" r:id="rId15"/>
    <p:sldId id="356" r:id="rId16"/>
    <p:sldId id="353" r:id="rId17"/>
    <p:sldId id="331" r:id="rId18"/>
    <p:sldId id="364" r:id="rId19"/>
    <p:sldId id="366" r:id="rId20"/>
    <p:sldId id="332" r:id="rId21"/>
    <p:sldId id="361" r:id="rId22"/>
    <p:sldId id="360" r:id="rId23"/>
    <p:sldId id="334" r:id="rId24"/>
    <p:sldId id="368" r:id="rId25"/>
    <p:sldId id="369" r:id="rId26"/>
    <p:sldId id="357" r:id="rId27"/>
    <p:sldId id="370" r:id="rId28"/>
    <p:sldId id="373" r:id="rId29"/>
    <p:sldId id="314" r:id="rId30"/>
    <p:sldId id="317" r:id="rId31"/>
    <p:sldId id="316" r:id="rId32"/>
    <p:sldId id="343" r:id="rId33"/>
    <p:sldId id="376" r:id="rId34"/>
    <p:sldId id="320" r:id="rId35"/>
  </p:sldIdLst>
  <p:sldSz cx="10688638" cy="7562850"/>
  <p:notesSz cx="6797675" cy="9926638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6" userDrawn="1">
          <p15:clr>
            <a:srgbClr val="A4A3A4"/>
          </p15:clr>
        </p15:guide>
        <p15:guide id="2" pos="33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eur" initials="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002F8C"/>
    <a:srgbClr val="FF9900"/>
    <a:srgbClr val="FFFF66"/>
    <a:srgbClr val="481BD9"/>
    <a:srgbClr val="003FBE"/>
    <a:srgbClr val="0049DC"/>
    <a:srgbClr val="0055FE"/>
    <a:srgbClr val="0042C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88" autoAdjust="0"/>
    <p:restoredTop sz="85220" autoAdjust="0"/>
  </p:normalViewPr>
  <p:slideViewPr>
    <p:cSldViewPr>
      <p:cViewPr varScale="1">
        <p:scale>
          <a:sx n="102" d="100"/>
          <a:sy n="102" d="100"/>
        </p:scale>
        <p:origin x="732" y="114"/>
      </p:cViewPr>
      <p:guideLst>
        <p:guide orient="horz" pos="846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3366" y="6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ARS%202016\RVP%20master%20Weakest%20Link%20WRE%20version%206.12%20used%20for%20ARS%20presentation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nl-NL" sz="1600"/>
              <a:t>Confidence % (Testtime - Samples)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Blad1!$D$26</c:f>
              <c:strCache>
                <c:ptCount val="1"/>
                <c:pt idx="0">
                  <c:v>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Blad1!$D$27:$D$56</c:f>
              <c:numCache>
                <c:formatCode>0%</c:formatCode>
                <c:ptCount val="30"/>
                <c:pt idx="0">
                  <c:v>2.23118656643706E-4</c:v>
                </c:pt>
                <c:pt idx="1">
                  <c:v>1.7835559808052626E-3</c:v>
                </c:pt>
                <c:pt idx="2">
                  <c:v>6.0067627155557801E-3</c:v>
                </c:pt>
                <c:pt idx="3">
                  <c:v>1.4179694847593405E-2</c:v>
                </c:pt>
                <c:pt idx="4">
                  <c:v>2.7507527533926934E-2</c:v>
                </c:pt>
                <c:pt idx="5">
                  <c:v>4.7055874425381616E-2</c:v>
                </c:pt>
                <c:pt idx="6">
                  <c:v>7.3682507010040754E-2</c:v>
                </c:pt>
                <c:pt idx="7">
                  <c:v>0.10796463316759719</c:v>
                </c:pt>
                <c:pt idx="8">
                  <c:v>0.15012980158687816</c:v>
                </c:pt>
                <c:pt idx="9">
                  <c:v>0.19999999999999996</c:v>
                </c:pt>
                <c:pt idx="10">
                  <c:v>0.25695900944272043</c:v>
                </c:pt>
                <c:pt idx="11">
                  <c:v>0.31995210989780953</c:v>
                </c:pt>
                <c:pt idx="12">
                  <c:v>0.38752452748425104</c:v>
                </c:pt>
                <c:pt idx="13">
                  <c:v>0.45790060286384171</c:v>
                </c:pt>
                <c:pt idx="14">
                  <c:v>0.52909998302538708</c:v>
                </c:pt>
                <c:pt idx="15">
                  <c:v>0.59908104774593252</c:v>
                </c:pt>
                <c:pt idx="16">
                  <c:v>0.66589643780256214</c:v>
                </c:pt>
                <c:pt idx="17">
                  <c:v>0.72784218841067927</c:v>
                </c:pt>
                <c:pt idx="18">
                  <c:v>0.78358158064486494</c:v>
                </c:pt>
                <c:pt idx="19">
                  <c:v>0.83222783999999983</c:v>
                </c:pt>
                <c:pt idx="20">
                  <c:v>0.87337590059274806</c:v>
                </c:pt>
                <c:pt idx="21">
                  <c:v>0.90708150188297842</c:v>
                </c:pt>
                <c:pt idx="22">
                  <c:v>0.9337942253075624</c:v>
                </c:pt>
                <c:pt idx="23">
                  <c:v>0.9542579125150783</c:v>
                </c:pt>
                <c:pt idx="24">
                  <c:v>0.96939579892102112</c:v>
                </c:pt>
                <c:pt idx="25">
                  <c:v>0.98019797468543846</c:v>
                </c:pt>
                <c:pt idx="26">
                  <c:v>0.98762571216063622</c:v>
                </c:pt>
                <c:pt idx="27">
                  <c:v>0.99254184517944177</c:v>
                </c:pt>
                <c:pt idx="28">
                  <c:v>0.99567026124714808</c:v>
                </c:pt>
                <c:pt idx="29">
                  <c:v>0.99758214836077075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Blad1!$E$26</c:f>
              <c:strCache>
                <c:ptCount val="1"/>
                <c:pt idx="0">
                  <c:v>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Blad1!$E$28:$E$56</c:f>
              <c:numCache>
                <c:formatCode>0%</c:formatCode>
                <c:ptCount val="29"/>
                <c:pt idx="0">
                  <c:v>3.5639308896738831E-3</c:v>
                </c:pt>
                <c:pt idx="1">
                  <c:v>1.1977444232790679E-2</c:v>
                </c:pt>
                <c:pt idx="2">
                  <c:v>2.8158325949215968E-2</c:v>
                </c:pt>
                <c:pt idx="3">
                  <c:v>5.4258390996824168E-2</c:v>
                </c:pt>
                <c:pt idx="4">
                  <c:v>9.1897493532825947E-2</c:v>
                </c:pt>
                <c:pt idx="5">
                  <c:v>0.14193590218079677</c:v>
                </c:pt>
                <c:pt idx="6">
                  <c:v>0.20427290432018064</c:v>
                </c:pt>
                <c:pt idx="7">
                  <c:v>0.27772064584924105</c:v>
                </c:pt>
                <c:pt idx="8">
                  <c:v>0.35999999999999988</c:v>
                </c:pt>
                <c:pt idx="9">
                  <c:v>0.44789008635165684</c:v>
                </c:pt>
                <c:pt idx="10">
                  <c:v>0.53753486716755905</c:v>
                </c:pt>
                <c:pt idx="11">
                  <c:v>0.62487379556660994</c:v>
                </c:pt>
                <c:pt idx="12">
                  <c:v>0.70612824362461379</c:v>
                </c:pt>
                <c:pt idx="13">
                  <c:v>0.7782531740133094</c:v>
                </c:pt>
                <c:pt idx="14">
                  <c:v>0.83926399372350069</c:v>
                </c:pt>
                <c:pt idx="15">
                  <c:v>0.88837480972698279</c:v>
                </c:pt>
                <c:pt idx="16">
                  <c:v>0.92593012559091181</c:v>
                </c:pt>
                <c:pt idx="17">
                  <c:v>0.95316306776382487</c:v>
                </c:pt>
                <c:pt idx="18">
                  <c:v>0.97185250232893439</c:v>
                </c:pt>
                <c:pt idx="19">
                  <c:v>0.9839663374493024</c:v>
                </c:pt>
                <c:pt idx="20">
                  <c:v>0.99136615270767703</c:v>
                </c:pt>
                <c:pt idx="21">
                  <c:v>0.99561679539737424</c:v>
                </c:pt>
                <c:pt idx="22">
                  <c:v>0.99790766143252174</c:v>
                </c:pt>
                <c:pt idx="23">
                  <c:v>0.99906338287631746</c:v>
                </c:pt>
                <c:pt idx="24">
                  <c:v>0.99960787979344146</c:v>
                </c:pt>
                <c:pt idx="25">
                  <c:v>0.99984687700046859</c:v>
                </c:pt>
                <c:pt idx="26">
                  <c:v>0.99994437592667262</c:v>
                </c:pt>
                <c:pt idx="27">
                  <c:v>0.99998125336233201</c:v>
                </c:pt>
                <c:pt idx="28">
                  <c:v>0.99999415399345071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Blad1!$F$26</c:f>
              <c:strCache>
                <c:ptCount val="1"/>
                <c:pt idx="0">
                  <c:v>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Blad1!$F$27:$F$56</c:f>
              <c:numCache>
                <c:formatCode>0%</c:formatCode>
                <c:ptCount val="30"/>
                <c:pt idx="0">
                  <c:v>6.6920663523351021E-4</c:v>
                </c:pt>
                <c:pt idx="1">
                  <c:v>5.3411304002257687E-3</c:v>
                </c:pt>
                <c:pt idx="2">
                  <c:v>1.7912261282901354E-2</c:v>
                </c:pt>
                <c:pt idx="3">
                  <c:v>4.1938744327430388E-2</c:v>
                </c:pt>
                <c:pt idx="4">
                  <c:v>8.0273404346459465E-2</c:v>
                </c:pt>
                <c:pt idx="5">
                  <c:v>0.13462905104251954</c:v>
                </c:pt>
                <c:pt idx="6">
                  <c:v>0.2051602160834245</c:v>
                </c:pt>
                <c:pt idx="7">
                  <c:v>0.29018328830676987</c:v>
                </c:pt>
                <c:pt idx="8">
                  <c:v>0.38615630197819295</c:v>
                </c:pt>
                <c:pt idx="9">
                  <c:v>0.48799999999999988</c:v>
                </c:pt>
                <c:pt idx="10">
                  <c:v>0.58975970286624102</c:v>
                </c:pt>
                <c:pt idx="11">
                  <c:v>0.68550156217146929</c:v>
                </c:pt>
                <c:pt idx="12">
                  <c:v>0.77024440068662003</c:v>
                </c:pt>
                <c:pt idx="13">
                  <c:v>0.84069229803355916</c:v>
                </c:pt>
                <c:pt idx="14">
                  <c:v>0.89557941587880086</c:v>
                </c:pt>
                <c:pt idx="15">
                  <c:v>0.93555788877412271</c:v>
                </c:pt>
                <c:pt idx="16">
                  <c:v>0.96270562629881817</c:v>
                </c:pt>
                <c:pt idx="17">
                  <c:v>0.97984130507612677</c:v>
                </c:pt>
                <c:pt idx="18">
                  <c:v>0.98986362515800341</c:v>
                </c:pt>
                <c:pt idx="19">
                  <c:v>0.99527763351713039</c:v>
                </c:pt>
                <c:pt idx="20">
                  <c:v>0.99796975191931814</c:v>
                </c:pt>
                <c:pt idx="21">
                  <c:v>0.99919775587662563</c:v>
                </c:pt>
                <c:pt idx="22">
                  <c:v>0.99970980654364772</c:v>
                </c:pt>
                <c:pt idx="23">
                  <c:v>0.99990429206619835</c:v>
                </c:pt>
                <c:pt idx="24">
                  <c:v>0.99997133558121276</c:v>
                </c:pt>
                <c:pt idx="25">
                  <c:v>0.99999223522574343</c:v>
                </c:pt>
                <c:pt idx="26">
                  <c:v>0.999998105211929</c:v>
                </c:pt>
                <c:pt idx="27">
                  <c:v>0.99999958514704934</c:v>
                </c:pt>
                <c:pt idx="28">
                  <c:v>0.99999991883195638</c:v>
                </c:pt>
                <c:pt idx="29">
                  <c:v>0.99999998586522343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Blad1!$G$26</c:f>
              <c:strCache>
                <c:ptCount val="1"/>
                <c:pt idx="0">
                  <c:v>4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Blad1!$G$27:$G$56</c:f>
              <c:numCache>
                <c:formatCode>0%</c:formatCode>
                <c:ptCount val="30"/>
                <c:pt idx="0">
                  <c:v>8.9217597939172943E-4</c:v>
                </c:pt>
                <c:pt idx="1">
                  <c:v>7.1151601759614769E-3</c:v>
                </c:pt>
                <c:pt idx="2">
                  <c:v>2.3811429295231723E-2</c:v>
                </c:pt>
                <c:pt idx="3">
                  <c:v>5.5523760578169545E-2</c:v>
                </c:pt>
                <c:pt idx="4">
                  <c:v>0.10557280900008414</c:v>
                </c:pt>
                <c:pt idx="5">
                  <c:v>0.17534983774803603</c:v>
                </c:pt>
                <c:pt idx="6">
                  <c:v>0.26372600403371693</c:v>
                </c:pt>
                <c:pt idx="7">
                  <c:v>0.36681838920095955</c:v>
                </c:pt>
                <c:pt idx="8">
                  <c:v>0.47831253456756251</c:v>
                </c:pt>
                <c:pt idx="9">
                  <c:v>0.59039999999999981</c:v>
                </c:pt>
                <c:pt idx="10">
                  <c:v>0.69517464325121903</c:v>
                </c:pt>
                <c:pt idx="11">
                  <c:v>0.78612600091427276</c:v>
                </c:pt>
                <c:pt idx="12">
                  <c:v>0.85928033074739851</c:v>
                </c:pt>
                <c:pt idx="13">
                  <c:v>0.91363939080484569</c:v>
                </c:pt>
                <c:pt idx="14">
                  <c:v>0.95082834516482828</c:v>
                </c:pt>
                <c:pt idx="15">
                  <c:v>0.97416393628628117</c:v>
                </c:pt>
                <c:pt idx="16">
                  <c:v>0.98753981689651271</c:v>
                </c:pt>
                <c:pt idx="17">
                  <c:v>0.99451365370502187</c:v>
                </c:pt>
                <c:pt idx="18">
                  <c:v>0.997806301778704</c:v>
                </c:pt>
                <c:pt idx="19">
                  <c:v>0.99920771837485733</c:v>
                </c:pt>
                <c:pt idx="20">
                  <c:v>0.99974292166521039</c:v>
                </c:pt>
                <c:pt idx="21">
                  <c:v>0.9999254566809328</c:v>
                </c:pt>
                <c:pt idx="22">
                  <c:v>0.99998078751741148</c:v>
                </c:pt>
                <c:pt idx="23">
                  <c:v>0.99999562211931903</c:v>
                </c:pt>
                <c:pt idx="24">
                  <c:v>0.99999912274836367</c:v>
                </c:pt>
                <c:pt idx="25">
                  <c:v>0.99999984624174365</c:v>
                </c:pt>
                <c:pt idx="26">
                  <c:v>0.99999997655334705</c:v>
                </c:pt>
                <c:pt idx="27">
                  <c:v>0.99999999690596242</c:v>
                </c:pt>
                <c:pt idx="28">
                  <c:v>0.99999999964856356</c:v>
                </c:pt>
                <c:pt idx="29">
                  <c:v>0.99999999996582423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Blad1!$H$26</c:f>
              <c:strCache>
                <c:ptCount val="1"/>
                <c:pt idx="0">
                  <c:v>5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Blad1!$H$27:$H$56</c:f>
              <c:numCache>
                <c:formatCode>0%</c:formatCode>
                <c:ptCount val="30"/>
                <c:pt idx="0">
                  <c:v>1.1150955749293923E-3</c:v>
                </c:pt>
                <c:pt idx="1">
                  <c:v>8.8860258702805339E-3</c:v>
                </c:pt>
                <c:pt idx="2">
                  <c:v>2.9675162405092825E-2</c:v>
                </c:pt>
                <c:pt idx="3">
                  <c:v>6.891614544397362E-2</c:v>
                </c:pt>
                <c:pt idx="4">
                  <c:v>0.13017628958360727</c:v>
                </c:pt>
                <c:pt idx="5">
                  <c:v>0.21415447222783501</c:v>
                </c:pt>
                <c:pt idx="6">
                  <c:v>0.31797651790281334</c:v>
                </c:pt>
                <c:pt idx="7">
                  <c:v>0.43517960953934631</c:v>
                </c:pt>
                <c:pt idx="8">
                  <c:v>0.55663337024329573</c:v>
                </c:pt>
                <c:pt idx="9">
                  <c:v>0.67231999999999981</c:v>
                </c:pt>
                <c:pt idx="10">
                  <c:v>0.77350226497440966</c:v>
                </c:pt>
                <c:pt idx="11">
                  <c:v>0.85455543817403345</c:v>
                </c:pt>
                <c:pt idx="12">
                  <c:v>0.91381265408225298</c:v>
                </c:pt>
                <c:pt idx="13">
                  <c:v>0.95318396581899545</c:v>
                </c:pt>
                <c:pt idx="14">
                  <c:v>0.97684506690344786</c:v>
                </c:pt>
                <c:pt idx="15">
                  <c:v>0.9896418324055265</c:v>
                </c:pt>
                <c:pt idx="16">
                  <c:v>0.99583700843949252</c:v>
                </c:pt>
                <c:pt idx="17">
                  <c:v>0.99850684799873757</c:v>
                </c:pt>
                <c:pt idx="18">
                  <c:v>0.99952524329840498</c:v>
                </c:pt>
                <c:pt idx="19">
                  <c:v>0.99986707720042156</c:v>
                </c:pt>
                <c:pt idx="20">
                  <c:v>0.99996744768738011</c:v>
                </c:pt>
                <c:pt idx="21">
                  <c:v>0.9999930735467476</c:v>
                </c:pt>
                <c:pt idx="22">
                  <c:v>0.99999872802270651</c:v>
                </c:pt>
                <c:pt idx="23">
                  <c:v>0.99999979974659892</c:v>
                </c:pt>
                <c:pt idx="24">
                  <c:v>0.99999997315241451</c:v>
                </c:pt>
                <c:pt idx="25">
                  <c:v>0.99999999695527508</c:v>
                </c:pt>
                <c:pt idx="26">
                  <c:v>0.99999999970986442</c:v>
                </c:pt>
                <c:pt idx="27">
                  <c:v>0.99999999997692424</c:v>
                </c:pt>
                <c:pt idx="28">
                  <c:v>0.99999999999847833</c:v>
                </c:pt>
                <c:pt idx="29">
                  <c:v>0.9999999999999174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Blad1!$I$26</c:f>
              <c:strCache>
                <c:ptCount val="1"/>
                <c:pt idx="0">
                  <c:v>6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Blad1!$I$27:$I$56</c:f>
              <c:numCache>
                <c:formatCode>0%</c:formatCode>
                <c:ptCount val="30"/>
                <c:pt idx="0">
                  <c:v>1.3379654329463975E-3</c:v>
                </c:pt>
                <c:pt idx="1">
                  <c:v>1.065373312649931E-2</c:v>
                </c:pt>
                <c:pt idx="2">
                  <c:v>3.5503673461535712E-2</c:v>
                </c:pt>
                <c:pt idx="3">
                  <c:v>8.2118630379099167E-2</c:v>
                </c:pt>
                <c:pt idx="4">
                  <c:v>0.15410298924754873</c:v>
                </c:pt>
                <c:pt idx="5">
                  <c:v>0.25113312070042981</c:v>
                </c:pt>
                <c:pt idx="6">
                  <c:v>0.3682297179034516</c:v>
                </c:pt>
                <c:pt idx="7">
                  <c:v>0.49616023580100987</c:v>
                </c:pt>
                <c:pt idx="8">
                  <c:v>0.62319591439891253</c:v>
                </c:pt>
                <c:pt idx="9">
                  <c:v>0.73785599999999985</c:v>
                </c:pt>
                <c:pt idx="10">
                  <c:v>0.83170289860760516</c:v>
                </c:pt>
                <c:pt idx="11">
                  <c:v>0.90109073260341388</c:v>
                </c:pt>
                <c:pt idx="12">
                  <c:v>0.94721236458414959</c:v>
                </c:pt>
                <c:pt idx="13">
                  <c:v>0.97462105609417171</c:v>
                </c:pt>
                <c:pt idx="14">
                  <c:v>0.98909634161178761</c:v>
                </c:pt>
                <c:pt idx="15">
                  <c:v>0.99584721430075163</c:v>
                </c:pt>
                <c:pt idx="16">
                  <c:v>0.99860912969023663</c:v>
                </c:pt>
                <c:pt idx="17">
                  <c:v>0.99959362701896626</c:v>
                </c:pt>
                <c:pt idx="18">
                  <c:v>0.99989725390506257</c:v>
                </c:pt>
                <c:pt idx="19">
                  <c:v>0.99997769925480151</c:v>
                </c:pt>
                <c:pt idx="20">
                  <c:v>0.99999587809273094</c:v>
                </c:pt>
                <c:pt idx="21">
                  <c:v>0.99999935640436655</c:v>
                </c:pt>
                <c:pt idx="22">
                  <c:v>0.99999991578775793</c:v>
                </c:pt>
                <c:pt idx="23">
                  <c:v>0.99999999083999136</c:v>
                </c:pt>
                <c:pt idx="24">
                  <c:v>0.99999999917835114</c:v>
                </c:pt>
                <c:pt idx="25">
                  <c:v>0.99999999993970823</c:v>
                </c:pt>
                <c:pt idx="26">
                  <c:v>0.99999999999640976</c:v>
                </c:pt>
                <c:pt idx="27">
                  <c:v>0.99999999999982792</c:v>
                </c:pt>
                <c:pt idx="28">
                  <c:v>0.99999999999999345</c:v>
                </c:pt>
                <c:pt idx="29">
                  <c:v>0.99999999999999978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Blad1!$J$26</c:f>
              <c:strCache>
                <c:ptCount val="1"/>
                <c:pt idx="0">
                  <c:v>7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Blad1!$J$27:$J$56</c:f>
              <c:numCache>
                <c:formatCode>0%</c:formatCode>
                <c:ptCount val="30"/>
                <c:pt idx="0">
                  <c:v>1.5607855645400903E-3</c:v>
                </c:pt>
                <c:pt idx="1">
                  <c:v>1.2418287577869003E-2</c:v>
                </c:pt>
                <c:pt idx="2">
                  <c:v>4.1297174035077489E-2</c:v>
                </c:pt>
                <c:pt idx="3">
                  <c:v>9.5133908106614595E-2</c:v>
                </c:pt>
                <c:pt idx="4">
                  <c:v>0.17737152456168825</c:v>
                </c:pt>
                <c:pt idx="5">
                  <c:v>0.28637170653407773</c:v>
                </c:pt>
                <c:pt idx="6">
                  <c:v>0.41478013614276599</c:v>
                </c:pt>
                <c:pt idx="7">
                  <c:v>0.55055711111800254</c:v>
                </c:pt>
                <c:pt idx="8">
                  <c:v>0.67976543700732894</c:v>
                </c:pt>
                <c:pt idx="9">
                  <c:v>0.79028479999999979</c:v>
                </c:pt>
                <c:pt idx="10">
                  <c:v>0.87494835507347601</c:v>
                </c:pt>
                <c:pt idx="11">
                  <c:v>0.93273696139539819</c:v>
                </c:pt>
                <c:pt idx="12">
                  <c:v>0.96766886805568797</c:v>
                </c:pt>
                <c:pt idx="13">
                  <c:v>0.9862420898086981</c:v>
                </c:pt>
                <c:pt idx="14">
                  <c:v>0.99486546707990542</c:v>
                </c:pt>
                <c:pt idx="15">
                  <c:v>0.99833506950852169</c:v>
                </c:pt>
                <c:pt idx="16">
                  <c:v>0.99953530527495338</c:v>
                </c:pt>
                <c:pt idx="17">
                  <c:v>0.99988940241879276</c:v>
                </c:pt>
                <c:pt idx="18">
                  <c:v>0.99997776385253867</c:v>
                </c:pt>
                <c:pt idx="19">
                  <c:v>0.99999625855580843</c:v>
                </c:pt>
                <c:pt idx="20">
                  <c:v>0.99999947806720424</c:v>
                </c:pt>
                <c:pt idx="21">
                  <c:v>0.99999994019806038</c:v>
                </c:pt>
                <c:pt idx="22">
                  <c:v>0.99999999442466325</c:v>
                </c:pt>
                <c:pt idx="23">
                  <c:v>0.99999999958100205</c:v>
                </c:pt>
                <c:pt idx="24">
                  <c:v>0.99999999997485411</c:v>
                </c:pt>
                <c:pt idx="25">
                  <c:v>0.99999999999880607</c:v>
                </c:pt>
                <c:pt idx="26">
                  <c:v>0.99999999999995559</c:v>
                </c:pt>
                <c:pt idx="27">
                  <c:v>0.99999999999999867</c:v>
                </c:pt>
                <c:pt idx="28">
                  <c:v>1</c:v>
                </c:pt>
                <c:pt idx="29">
                  <c:v>1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Blad1!$K$26</c:f>
              <c:strCache>
                <c:ptCount val="1"/>
                <c:pt idx="0">
                  <c:v>8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Blad1!$K$27:$K$56</c:f>
              <c:numCache>
                <c:formatCode>0%</c:formatCode>
                <c:ptCount val="30"/>
                <c:pt idx="0">
                  <c:v>1.7835559808052626E-3</c:v>
                </c:pt>
                <c:pt idx="1">
                  <c:v>1.4179694847593405E-2</c:v>
                </c:pt>
                <c:pt idx="2">
                  <c:v>4.7055874425381616E-2</c:v>
                </c:pt>
                <c:pt idx="3">
                  <c:v>0.10796463316759719</c:v>
                </c:pt>
                <c:pt idx="4">
                  <c:v>0.19999999999999996</c:v>
                </c:pt>
                <c:pt idx="5">
                  <c:v>0.31995210989780953</c:v>
                </c:pt>
                <c:pt idx="6">
                  <c:v>0.45790060286384171</c:v>
                </c:pt>
                <c:pt idx="7">
                  <c:v>0.59908104774593252</c:v>
                </c:pt>
                <c:pt idx="8">
                  <c:v>0.72784218841067927</c:v>
                </c:pt>
                <c:pt idx="9">
                  <c:v>0.83222783999999983</c:v>
                </c:pt>
                <c:pt idx="10">
                  <c:v>0.90708150188297842</c:v>
                </c:pt>
                <c:pt idx="11">
                  <c:v>0.9542579125150783</c:v>
                </c:pt>
                <c:pt idx="12">
                  <c:v>0.98019797468543846</c:v>
                </c:pt>
                <c:pt idx="13">
                  <c:v>0.99254184517944177</c:v>
                </c:pt>
                <c:pt idx="14">
                  <c:v>0.99758214836077075</c:v>
                </c:pt>
                <c:pt idx="15">
                  <c:v>0.99933249781178068</c:v>
                </c:pt>
                <c:pt idx="16">
                  <c:v>0.99984474383702759</c:v>
                </c:pt>
                <c:pt idx="17">
                  <c:v>0.99996990000433161</c:v>
                </c:pt>
                <c:pt idx="18">
                  <c:v>0.99999518768811391</c:v>
                </c:pt>
                <c:pt idx="19">
                  <c:v>0.99999937228982649</c:v>
                </c:pt>
                <c:pt idx="20">
                  <c:v>0.99999993391072983</c:v>
                </c:pt>
                <c:pt idx="21">
                  <c:v>0.99999999444329357</c:v>
                </c:pt>
                <c:pt idx="22">
                  <c:v>0.99999999963088049</c:v>
                </c:pt>
                <c:pt idx="23">
                  <c:v>0.99999999998083411</c:v>
                </c:pt>
                <c:pt idx="24">
                  <c:v>0.99999999999923039</c:v>
                </c:pt>
                <c:pt idx="25">
                  <c:v>0.99999999999997635</c:v>
                </c:pt>
                <c:pt idx="26">
                  <c:v>0.99999999999999944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Blad1!$L$26</c:f>
              <c:strCache>
                <c:ptCount val="1"/>
                <c:pt idx="0">
                  <c:v>9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Blad1!$L$27:$L$56</c:f>
              <c:numCache>
                <c:formatCode>0%</c:formatCode>
                <c:ptCount val="30"/>
                <c:pt idx="0">
                  <c:v>2.0062766928344855E-3</c:v>
                </c:pt>
                <c:pt idx="1">
                  <c:v>1.593796054884733E-2</c:v>
                </c:pt>
                <c:pt idx="2">
                  <c:v>5.2779983668891139E-2</c:v>
                </c:pt>
                <c:pt idx="3">
                  <c:v>0.1206134224625417</c:v>
                </c:pt>
                <c:pt idx="4">
                  <c:v>0.22200602202714148</c:v>
                </c:pt>
                <c:pt idx="5">
                  <c:v>0.35195235801770397</c:v>
                </c:pt>
                <c:pt idx="6">
                  <c:v>0.49784384549346561</c:v>
                </c:pt>
                <c:pt idx="7">
                  <c:v>0.64236611535598032</c:v>
                </c:pt>
                <c:pt idx="8">
                  <c:v>0.76870118666490295</c:v>
                </c:pt>
                <c:pt idx="9">
                  <c:v>0.86578227199999991</c:v>
                </c:pt>
                <c:pt idx="10">
                  <c:v>0.93095774711803359</c:v>
                </c:pt>
                <c:pt idx="11">
                  <c:v>0.96889318991700923</c:v>
                </c:pt>
                <c:pt idx="12">
                  <c:v>0.98787174518869503</c:v>
                </c:pt>
                <c:pt idx="13">
                  <c:v>0.99595693876802727</c:v>
                </c:pt>
                <c:pt idx="14">
                  <c:v>0.99886143362204483</c:v>
                </c:pt>
                <c:pt idx="15">
                  <c:v>0.99973238572207179</c:v>
                </c:pt>
                <c:pt idx="16">
                  <c:v>0.99994812836289781</c:v>
                </c:pt>
                <c:pt idx="17">
                  <c:v>0.99999180805105004</c:v>
                </c:pt>
                <c:pt idx="18">
                  <c:v>0.99999895852706822</c:v>
                </c:pt>
                <c:pt idx="19">
                  <c:v>0.99999989468770834</c:v>
                </c:pt>
                <c:pt idx="20">
                  <c:v>0.99999999163150566</c:v>
                </c:pt>
                <c:pt idx="21">
                  <c:v>0.99999999948367924</c:v>
                </c:pt>
                <c:pt idx="22">
                  <c:v>0.9999999999755621</c:v>
                </c:pt>
                <c:pt idx="23">
                  <c:v>0.99999999999912337</c:v>
                </c:pt>
                <c:pt idx="24">
                  <c:v>0.99999999999997646</c:v>
                </c:pt>
                <c:pt idx="25">
                  <c:v>0.99999999999999956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yVal>
          <c:smooth val="1"/>
        </c:ser>
        <c:ser>
          <c:idx val="9"/>
          <c:order val="9"/>
          <c:tx>
            <c:strRef>
              <c:f>Blad1!$M$26</c:f>
              <c:strCache>
                <c:ptCount val="1"/>
                <c:pt idx="0">
                  <c:v>10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Blad1!$C$27:$C$56</c:f>
              <c:numCache>
                <c:formatCode>General</c:formatCode>
                <c:ptCount val="3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</c:numCache>
            </c:numRef>
          </c:xVal>
          <c:yVal>
            <c:numRef>
              <c:f>Blad1!$M$27:$M$56</c:f>
              <c:numCache>
                <c:formatCode>0%</c:formatCode>
                <c:ptCount val="30"/>
                <c:pt idx="0">
                  <c:v>2.2289477117176659E-3</c:v>
                </c:pt>
                <c:pt idx="1">
                  <c:v>1.7693090284793822E-2</c:v>
                </c:pt>
                <c:pt idx="2">
                  <c:v>5.8469709546417059E-2</c:v>
                </c:pt>
                <c:pt idx="3">
                  <c:v>0.13308285578509238</c:v>
                </c:pt>
                <c:pt idx="4">
                  <c:v>0.24340671279745929</c:v>
                </c:pt>
                <c:pt idx="5">
                  <c:v>0.38244680648048757</c:v>
                </c:pt>
                <c:pt idx="6">
                  <c:v>0.53484396986802851</c:v>
                </c:pt>
                <c:pt idx="7">
                  <c:v>0.68097792651987465</c:v>
                </c:pt>
                <c:pt idx="8">
                  <c:v>0.80342603161818149</c:v>
                </c:pt>
                <c:pt idx="9">
                  <c:v>0.89262581759999993</c:v>
                </c:pt>
                <c:pt idx="10">
                  <c:v>0.94869877602827746</c:v>
                </c:pt>
                <c:pt idx="11">
                  <c:v>0.97884587943525259</c:v>
                </c:pt>
                <c:pt idx="12">
                  <c:v>0.99257174140365456</c:v>
                </c:pt>
                <c:pt idx="13">
                  <c:v>0.99780825894356306</c:v>
                </c:pt>
                <c:pt idx="14">
                  <c:v>0.99946384907329422</c:v>
                </c:pt>
                <c:pt idx="15">
                  <c:v>0.99989270836408484</c:v>
                </c:pt>
                <c:pt idx="16">
                  <c:v>0.99998266950126713</c:v>
                </c:pt>
                <c:pt idx="17">
                  <c:v>0.99999777049710115</c:v>
                </c:pt>
                <c:pt idx="18">
                  <c:v>0.99999977460607425</c:v>
                </c:pt>
                <c:pt idx="19">
                  <c:v>0.99999998233152931</c:v>
                </c:pt>
                <c:pt idx="20">
                  <c:v>0.99999999894034697</c:v>
                </c:pt>
                <c:pt idx="21">
                  <c:v>0.99999999995202427</c:v>
                </c:pt>
                <c:pt idx="22">
                  <c:v>0.99999999999838207</c:v>
                </c:pt>
                <c:pt idx="23">
                  <c:v>0.99999999999995992</c:v>
                </c:pt>
                <c:pt idx="24">
                  <c:v>0.99999999999999933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3430088"/>
        <c:axId val="523423816"/>
      </c:scatterChart>
      <c:valAx>
        <c:axId val="523430088"/>
        <c:scaling>
          <c:orientation val="minMax"/>
          <c:max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NL" sz="1400" b="1"/>
                  <a:t>Relative Testtime t/T</a:t>
                </a:r>
              </a:p>
            </c:rich>
          </c:tx>
          <c:layout>
            <c:manualLayout>
              <c:xMode val="edge"/>
              <c:yMode val="edge"/>
              <c:x val="0.43100250353865793"/>
              <c:y val="0.933263346540757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nl-N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23423816"/>
        <c:crosses val="autoZero"/>
        <c:crossBetween val="midCat"/>
      </c:valAx>
      <c:valAx>
        <c:axId val="52342381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NL" sz="1600" b="1" dirty="0"/>
                  <a:t>Confidence</a:t>
                </a:r>
                <a:r>
                  <a:rPr lang="nl-NL" sz="1600" dirty="0"/>
                  <a:t>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nl-NL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23430088"/>
        <c:crossesAt val="0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9537391304347824"/>
          <c:y val="0.20699689547116859"/>
          <c:w val="9.0713043478260869E-2"/>
          <c:h val="0.623273060396536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nl-N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12903225806452"/>
          <c:y val="0.11323359580052493"/>
          <c:w val="0.86451612903225628"/>
          <c:h val="0.6909279673374161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C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val>
            <c:numRef>
              <c:f>'Graph Main'!$C$4:$L$4</c:f>
              <c:numCache>
                <c:formatCode>0.0%</c:formatCode>
                <c:ptCount val="10"/>
                <c:pt idx="0">
                  <c:v>0.25451818768099843</c:v>
                </c:pt>
                <c:pt idx="1">
                  <c:v>0.13502885054044345</c:v>
                </c:pt>
                <c:pt idx="2">
                  <c:v>9.9374106680959584E-2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839248"/>
        <c:axId val="370838856"/>
      </c:barChart>
      <c:catAx>
        <c:axId val="3708392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nl-NL" sz="1400" dirty="0" smtClean="0"/>
                  <a:t>Failure</a:t>
                </a:r>
                <a:r>
                  <a:rPr lang="nl-NL" sz="1400" baseline="0" dirty="0" smtClean="0"/>
                  <a:t> </a:t>
                </a:r>
                <a:r>
                  <a:rPr lang="nl-NL" sz="1400" dirty="0" smtClean="0"/>
                  <a:t>Mode </a:t>
                </a:r>
                <a:r>
                  <a:rPr lang="nl-NL" sz="1400" dirty="0"/>
                  <a:t>No:</a:t>
                </a:r>
              </a:p>
            </c:rich>
          </c:tx>
          <c:layout>
            <c:manualLayout>
              <c:xMode val="edge"/>
              <c:yMode val="edge"/>
              <c:x val="0.3617508542564255"/>
              <c:y val="0.8915278506853311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l-NL"/>
          </a:p>
        </c:txPr>
        <c:crossAx val="3708388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70838856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l-NL"/>
          </a:p>
        </c:txPr>
        <c:crossAx val="370839248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l-N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275" cy="49650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defTabSz="928688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01" y="1"/>
            <a:ext cx="2946275" cy="49650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136"/>
            <a:ext cx="2946275" cy="49650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defTabSz="928688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01" y="9430136"/>
            <a:ext cx="2946275" cy="49650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7D890CEF-A801-4717-9B89-5FF85F53111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19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1944"/>
            <a:ext cx="2946275" cy="24398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defTabSz="928688" eaLnBrk="0" hangingPunct="0">
              <a:defRPr sz="1000" b="1"/>
            </a:lvl1pPr>
          </a:lstStyle>
          <a:p>
            <a:pPr>
              <a:defRPr/>
            </a:pPr>
            <a:r>
              <a:rPr lang="en-US"/>
              <a:t>TX-SX: Title of presentation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01" y="11944"/>
            <a:ext cx="2946275" cy="24398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000" b="0"/>
            </a:lvl1pPr>
          </a:lstStyle>
          <a:p>
            <a:pPr>
              <a:defRPr/>
            </a:pPr>
            <a:r>
              <a:rPr lang="en-US"/>
              <a:t>Presenters Name</a:t>
            </a:r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28638" y="407988"/>
            <a:ext cx="5765800" cy="4079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23203" y="4895073"/>
            <a:ext cx="6377438" cy="465108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628055"/>
            <a:ext cx="2946275" cy="29858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defTabSz="928688" eaLnBrk="0" hangingPunct="0">
              <a:defRPr sz="10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01" y="9628055"/>
            <a:ext cx="2946275" cy="29858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000" b="1"/>
            </a:lvl1pPr>
          </a:lstStyle>
          <a:p>
            <a:pPr>
              <a:defRPr/>
            </a:pPr>
            <a:r>
              <a:rPr lang="en-US"/>
              <a:t>Page  </a:t>
            </a:r>
            <a:fld id="{E6076ADD-273B-4DAB-BFD9-01BC9D81768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0" y="9628055"/>
            <a:ext cx="6797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0" y="255929"/>
            <a:ext cx="6797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490" name="Rectangle 11"/>
          <p:cNvSpPr>
            <a:spLocks noChangeArrowheads="1"/>
          </p:cNvSpPr>
          <p:nvPr/>
        </p:nvSpPr>
        <p:spPr bwMode="auto">
          <a:xfrm>
            <a:off x="0" y="4651086"/>
            <a:ext cx="6797675" cy="497696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en-US" b="0"/>
          </a:p>
        </p:txBody>
      </p:sp>
      <p:sp>
        <p:nvSpPr>
          <p:cNvPr id="20491" name="Rectangle 12"/>
          <p:cNvSpPr>
            <a:spLocks noChangeArrowheads="1"/>
          </p:cNvSpPr>
          <p:nvPr/>
        </p:nvSpPr>
        <p:spPr bwMode="auto">
          <a:xfrm>
            <a:off x="0" y="243986"/>
            <a:ext cx="6797675" cy="440709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608259151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000" smtClean="0"/>
              <a:t>TX-SX:</a:t>
            </a:r>
            <a:r>
              <a:rPr lang="en-US" altLang="en-US" sz="1000" b="0" smtClean="0"/>
              <a:t> Title of presentation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000" b="0" smtClean="0"/>
              <a:t>Presenters Name</a:t>
            </a:r>
          </a:p>
        </p:txBody>
      </p:sp>
      <p:sp>
        <p:nvSpPr>
          <p:cNvPr id="2150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000" smtClean="0"/>
              <a:t>Page  </a:t>
            </a:r>
            <a:fld id="{E8E1B014-DCEB-462E-9CBF-E569EA11B622}" type="slidenum">
              <a:rPr lang="en-US" altLang="en-US" sz="1000" smtClean="0"/>
              <a:pPr/>
              <a:t>1</a:t>
            </a:fld>
            <a:endParaRPr lang="en-US" altLang="en-US" sz="1000" smtClean="0"/>
          </a:p>
        </p:txBody>
      </p:sp>
      <p:sp>
        <p:nvSpPr>
          <p:cNvPr id="215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379352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2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14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86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58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30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nl-NL" sz="1000" smtClean="0"/>
              <a:t>Presenters Name</a:t>
            </a: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nl-NL" smtClean="0">
              <a:latin typeface="Arial" panose="020B0604020202020204" pitchFamily="34" charset="0"/>
            </a:endParaRPr>
          </a:p>
        </p:txBody>
      </p:sp>
      <p:sp>
        <p:nvSpPr>
          <p:cNvPr id="50181" name="Tijdelijke aanduiding voor dianummer 1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2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14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86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58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30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nl-NL" sz="1000"/>
              <a:t>Page  </a:t>
            </a:r>
            <a:fld id="{C74391FD-1FCF-4D3B-8C90-4F0A7A48F42F}" type="slidenum">
              <a:rPr kumimoji="0" lang="en-US" altLang="nl-NL" sz="1000"/>
              <a:pPr>
                <a:spcBef>
                  <a:spcPct val="0"/>
                </a:spcBef>
              </a:pPr>
              <a:t>2</a:t>
            </a:fld>
            <a:endParaRPr kumimoji="0" lang="en-US" altLang="nl-NL" sz="1000"/>
          </a:p>
        </p:txBody>
      </p:sp>
      <p:sp>
        <p:nvSpPr>
          <p:cNvPr id="50182" name="Tijdelijke aanduiding voor koptekst 2"/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2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14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86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58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30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nl-NL" sz="1000" smtClean="0"/>
              <a:t>TX-SX: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297598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Grp="1" noChangeArrowheads="1"/>
          </p:cNvSpPr>
          <p:nvPr/>
        </p:nvSpPr>
        <p:spPr bwMode="auto">
          <a:xfrm>
            <a:off x="0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en-US" altLang="en-US" sz="1000" smtClean="0"/>
              <a:t>TX-SX:</a:t>
            </a:r>
            <a:r>
              <a:rPr kumimoji="0" lang="en-US" altLang="en-US" sz="1000" b="0" smtClean="0"/>
              <a:t> Title of presentation</a:t>
            </a:r>
          </a:p>
        </p:txBody>
      </p:sp>
      <p:sp>
        <p:nvSpPr>
          <p:cNvPr id="22531" name="Rectangle 3"/>
          <p:cNvSpPr txBox="1">
            <a:spLocks noGrp="1" noChangeArrowheads="1"/>
          </p:cNvSpPr>
          <p:nvPr/>
        </p:nvSpPr>
        <p:spPr bwMode="auto">
          <a:xfrm>
            <a:off x="3851401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b="0" smtClean="0"/>
              <a:t>Presenters Name</a:t>
            </a: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3851401" y="9628055"/>
            <a:ext cx="2946275" cy="298583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 anchor="b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smtClean="0"/>
              <a:t>Page  </a:t>
            </a:r>
            <a:fld id="{8845B140-2610-4664-AF60-0115FFE8E6E7}" type="slidenum">
              <a:rPr kumimoji="0" lang="en-US" altLang="en-US" sz="1000" smtClean="0"/>
              <a:pPr algn="r">
                <a:spcBef>
                  <a:spcPct val="0"/>
                </a:spcBef>
                <a:defRPr/>
              </a:pPr>
              <a:t>3</a:t>
            </a:fld>
            <a:endParaRPr kumimoji="0" lang="en-US" altLang="en-US" sz="1000" smtClean="0"/>
          </a:p>
        </p:txBody>
      </p:sp>
      <p:sp>
        <p:nvSpPr>
          <p:cNvPr id="399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dirty="0" smtClean="0"/>
              <a:t>Subject of today’s presentation I the RVP.</a:t>
            </a:r>
          </a:p>
          <a:p>
            <a:pPr eaLnBrk="1" hangingPunct="1"/>
            <a:r>
              <a:rPr lang="en-GB" altLang="en-US" dirty="0" smtClean="0"/>
              <a:t>A tool I developed &gt; 10 years ago within DAF Trucks</a:t>
            </a:r>
            <a:r>
              <a:rPr lang="en-GB" altLang="en-US" baseline="0" dirty="0" smtClean="0"/>
              <a:t>.</a:t>
            </a:r>
          </a:p>
          <a:p>
            <a:pPr eaLnBrk="1" hangingPunct="1"/>
            <a:r>
              <a:rPr lang="en-GB" altLang="en-US" baseline="0" dirty="0" smtClean="0"/>
              <a:t>- Help Engineers and testing dept. to create a proper FMEA – they see that it is used after completion.</a:t>
            </a:r>
          </a:p>
          <a:p>
            <a:pPr marL="0" indent="0" eaLnBrk="1" hangingPunct="1">
              <a:buFontTx/>
              <a:buNone/>
            </a:pPr>
            <a:r>
              <a:rPr lang="en-GB" altLang="en-US" baseline="0" dirty="0" smtClean="0"/>
              <a:t>- Deals with Engineering efforts</a:t>
            </a:r>
          </a:p>
          <a:p>
            <a:pPr marL="0" indent="0" eaLnBrk="1" hangingPunct="1">
              <a:buFontTx/>
              <a:buNone/>
            </a:pPr>
            <a:r>
              <a:rPr lang="en-GB" altLang="en-US" baseline="0" dirty="0" smtClean="0"/>
              <a:t>- Includes Statistics, but without the real statistical background knowledge required.</a:t>
            </a:r>
          </a:p>
          <a:p>
            <a:pPr eaLnBrk="1" hangingPunct="1"/>
            <a:r>
              <a:rPr lang="en-GB" altLang="en-US" baseline="0" dirty="0" smtClean="0"/>
              <a:t>These day’s used by all major DAF suppliers, so it seems to work fine…</a:t>
            </a:r>
          </a:p>
          <a:p>
            <a:pPr eaLnBrk="1" hangingPunct="1"/>
            <a:endParaRPr lang="en-GB" altLang="en-US" baseline="0" dirty="0" smtClean="0"/>
          </a:p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8439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Grp="1" noChangeArrowheads="1"/>
          </p:cNvSpPr>
          <p:nvPr/>
        </p:nvSpPr>
        <p:spPr bwMode="auto">
          <a:xfrm>
            <a:off x="0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en-US" altLang="en-US" sz="1000" smtClean="0"/>
              <a:t>TX-SX:</a:t>
            </a:r>
            <a:r>
              <a:rPr kumimoji="0" lang="en-US" altLang="en-US" sz="1000" b="0" smtClean="0"/>
              <a:t> Title of presentation</a:t>
            </a:r>
          </a:p>
        </p:txBody>
      </p:sp>
      <p:sp>
        <p:nvSpPr>
          <p:cNvPr id="23555" name="Rectangle 3"/>
          <p:cNvSpPr txBox="1">
            <a:spLocks noGrp="1" noChangeArrowheads="1"/>
          </p:cNvSpPr>
          <p:nvPr/>
        </p:nvSpPr>
        <p:spPr bwMode="auto">
          <a:xfrm>
            <a:off x="3851401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b="0" smtClean="0"/>
              <a:t>Presenters Name</a:t>
            </a:r>
          </a:p>
        </p:txBody>
      </p:sp>
      <p:sp>
        <p:nvSpPr>
          <p:cNvPr id="23556" name="Rectangle 7"/>
          <p:cNvSpPr txBox="1">
            <a:spLocks noGrp="1" noChangeArrowheads="1"/>
          </p:cNvSpPr>
          <p:nvPr/>
        </p:nvSpPr>
        <p:spPr bwMode="auto">
          <a:xfrm>
            <a:off x="3851401" y="9628055"/>
            <a:ext cx="2946275" cy="298583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 anchor="b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smtClean="0"/>
              <a:t>Page  </a:t>
            </a:r>
            <a:fld id="{8953483B-8B1F-4C7E-B3C5-6E864E674536}" type="slidenum">
              <a:rPr kumimoji="0" lang="en-US" altLang="en-US" sz="1000" smtClean="0"/>
              <a:pPr algn="r">
                <a:spcBef>
                  <a:spcPct val="0"/>
                </a:spcBef>
                <a:defRPr/>
              </a:pPr>
              <a:t>4</a:t>
            </a:fld>
            <a:endParaRPr kumimoji="0" lang="en-US" altLang="en-US" sz="100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z="1100" smtClean="0"/>
          </a:p>
        </p:txBody>
      </p:sp>
    </p:spTree>
    <p:extLst>
      <p:ext uri="{BB962C8B-B14F-4D97-AF65-F5344CB8AC3E}">
        <p14:creationId xmlns:p14="http://schemas.microsoft.com/office/powerpoint/2010/main" val="1848850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Note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in Germany </a:t>
            </a:r>
            <a:r>
              <a:rPr lang="nl-NL" baseline="0" dirty="0" err="1" smtClean="0"/>
              <a:t>often</a:t>
            </a:r>
            <a:r>
              <a:rPr lang="nl-NL" baseline="0" dirty="0" smtClean="0"/>
              <a:t> the term </a:t>
            </a:r>
            <a:r>
              <a:rPr lang="nl-NL" baseline="0" dirty="0" err="1" smtClean="0"/>
              <a:t>Lv</a:t>
            </a:r>
            <a:r>
              <a:rPr lang="nl-NL" baseline="0" dirty="0" smtClean="0"/>
              <a:t> (</a:t>
            </a:r>
            <a:r>
              <a:rPr lang="nl-NL" baseline="0" dirty="0" err="1" smtClean="0"/>
              <a:t>Lebensdauerverhältnis</a:t>
            </a:r>
            <a:r>
              <a:rPr lang="nl-NL" baseline="0" dirty="0" smtClean="0"/>
              <a:t>) is </a:t>
            </a:r>
            <a:r>
              <a:rPr lang="nl-NL" baseline="0" dirty="0" err="1" smtClean="0"/>
              <a:t>used</a:t>
            </a:r>
            <a:r>
              <a:rPr lang="nl-NL" baseline="0" dirty="0" smtClean="0"/>
              <a:t> for t/T – </a:t>
            </a:r>
            <a:r>
              <a:rPr lang="nl-NL" baseline="0" dirty="0" err="1" smtClean="0"/>
              <a:t>Testtime</a:t>
            </a:r>
            <a:r>
              <a:rPr lang="nl-NL" baseline="0" dirty="0" smtClean="0"/>
              <a:t> / Reliability </a:t>
            </a:r>
            <a:r>
              <a:rPr lang="nl-NL" baseline="0" dirty="0" err="1" smtClean="0"/>
              <a:t>demonstration</a:t>
            </a:r>
            <a:r>
              <a:rPr lang="nl-NL" baseline="0" dirty="0" smtClean="0"/>
              <a:t> Time</a:t>
            </a:r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TX-SX: Title of presentation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Presenters Name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 </a:t>
            </a:r>
            <a:fld id="{E6076ADD-273B-4DAB-BFD9-01BC9D81768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47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TX-SX: Title of presentation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Presenters Name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 </a:t>
            </a:r>
            <a:fld id="{E6076ADD-273B-4DAB-BFD9-01BC9D81768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98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TX-SX: Title of presentation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Presenters Name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 </a:t>
            </a:r>
            <a:fld id="{E6076ADD-273B-4DAB-BFD9-01BC9D81768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84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 txBox="1">
            <a:spLocks noGrp="1" noChangeArrowheads="1"/>
          </p:cNvSpPr>
          <p:nvPr/>
        </p:nvSpPr>
        <p:spPr bwMode="auto">
          <a:xfrm>
            <a:off x="0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en-US" altLang="en-US" sz="1000" smtClean="0"/>
              <a:t>TX-SX:</a:t>
            </a:r>
            <a:r>
              <a:rPr kumimoji="0" lang="en-US" altLang="en-US" sz="1000" b="0" smtClean="0"/>
              <a:t> Title of presentation</a:t>
            </a:r>
          </a:p>
        </p:txBody>
      </p:sp>
      <p:sp>
        <p:nvSpPr>
          <p:cNvPr id="26627" name="Rectangle 3"/>
          <p:cNvSpPr txBox="1">
            <a:spLocks noGrp="1" noChangeArrowheads="1"/>
          </p:cNvSpPr>
          <p:nvPr/>
        </p:nvSpPr>
        <p:spPr bwMode="auto">
          <a:xfrm>
            <a:off x="3851401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b="0" smtClean="0"/>
              <a:t>Presenters Name</a:t>
            </a: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851401" y="9628055"/>
            <a:ext cx="2946275" cy="298583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 anchor="b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smtClean="0"/>
              <a:t>Page  </a:t>
            </a:r>
            <a:fld id="{9411D4B7-7E04-474E-B2C8-6F5F33EF4F2F}" type="slidenum">
              <a:rPr kumimoji="0" lang="en-US" altLang="en-US" sz="1000" smtClean="0"/>
              <a:pPr algn="r">
                <a:spcBef>
                  <a:spcPct val="0"/>
                </a:spcBef>
                <a:defRPr/>
              </a:pPr>
              <a:t>29</a:t>
            </a:fld>
            <a:endParaRPr kumimoji="0" lang="en-US" altLang="en-US" sz="1000" smtClean="0"/>
          </a:p>
        </p:txBody>
      </p:sp>
      <p:sp>
        <p:nvSpPr>
          <p:cNvPr id="481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3" tIns="46441" rIns="92883" bIns="46441"/>
          <a:lstStyle/>
          <a:p>
            <a:pPr eaLnBrk="1" hangingPunct="1"/>
            <a:endParaRPr lang="en-GB" altLang="en-US" sz="1100" smtClean="0"/>
          </a:p>
        </p:txBody>
      </p:sp>
    </p:spTree>
    <p:extLst>
      <p:ext uri="{BB962C8B-B14F-4D97-AF65-F5344CB8AC3E}">
        <p14:creationId xmlns:p14="http://schemas.microsoft.com/office/powerpoint/2010/main" val="2585767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 txBox="1">
            <a:spLocks noGrp="1" noChangeArrowheads="1"/>
          </p:cNvSpPr>
          <p:nvPr/>
        </p:nvSpPr>
        <p:spPr bwMode="auto">
          <a:xfrm>
            <a:off x="0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en-US" altLang="en-US" sz="1000" smtClean="0"/>
              <a:t>TX-SX:</a:t>
            </a:r>
            <a:r>
              <a:rPr kumimoji="0" lang="en-US" altLang="en-US" sz="1000" b="0" smtClean="0"/>
              <a:t> Title of presentation</a:t>
            </a:r>
          </a:p>
        </p:txBody>
      </p:sp>
      <p:sp>
        <p:nvSpPr>
          <p:cNvPr id="28675" name="Rectangle 3"/>
          <p:cNvSpPr txBox="1">
            <a:spLocks noGrp="1" noChangeArrowheads="1"/>
          </p:cNvSpPr>
          <p:nvPr/>
        </p:nvSpPr>
        <p:spPr bwMode="auto">
          <a:xfrm>
            <a:off x="3851401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b="0" smtClean="0"/>
              <a:t>Presenters Name</a:t>
            </a: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3851401" y="9628055"/>
            <a:ext cx="2946275" cy="298583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 anchor="b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smtClean="0"/>
              <a:t>Page  </a:t>
            </a:r>
            <a:fld id="{A386E7E5-2A27-4C72-ADDD-F871876D7E13}" type="slidenum">
              <a:rPr kumimoji="0" lang="en-US" altLang="en-US" sz="1000" smtClean="0"/>
              <a:pPr algn="r">
                <a:spcBef>
                  <a:spcPct val="0"/>
                </a:spcBef>
                <a:defRPr/>
              </a:pPr>
              <a:t>31</a:t>
            </a:fld>
            <a:endParaRPr kumimoji="0" lang="en-US" altLang="en-US" sz="1000" smtClean="0"/>
          </a:p>
        </p:txBody>
      </p:sp>
      <p:sp>
        <p:nvSpPr>
          <p:cNvPr id="522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3" tIns="46441" rIns="92883" bIns="46441"/>
          <a:lstStyle/>
          <a:p>
            <a:pPr eaLnBrk="1" hangingPunct="1"/>
            <a:endParaRPr lang="en-GB" altLang="en-US" sz="1100" smtClean="0"/>
          </a:p>
        </p:txBody>
      </p:sp>
    </p:spTree>
    <p:extLst>
      <p:ext uri="{BB962C8B-B14F-4D97-AF65-F5344CB8AC3E}">
        <p14:creationId xmlns:p14="http://schemas.microsoft.com/office/powerpoint/2010/main" val="2611277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Grp="1" noChangeArrowheads="1"/>
          </p:cNvSpPr>
          <p:nvPr/>
        </p:nvSpPr>
        <p:spPr bwMode="auto">
          <a:xfrm>
            <a:off x="0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en-US" altLang="en-US" sz="1000" smtClean="0"/>
              <a:t>TX-SX:</a:t>
            </a:r>
            <a:r>
              <a:rPr kumimoji="0" lang="en-US" altLang="en-US" sz="1000" b="0" smtClean="0"/>
              <a:t> Title of presentation</a:t>
            </a:r>
          </a:p>
        </p:txBody>
      </p:sp>
      <p:sp>
        <p:nvSpPr>
          <p:cNvPr id="24579" name="Rectangle 3"/>
          <p:cNvSpPr txBox="1">
            <a:spLocks noGrp="1" noChangeArrowheads="1"/>
          </p:cNvSpPr>
          <p:nvPr/>
        </p:nvSpPr>
        <p:spPr bwMode="auto">
          <a:xfrm>
            <a:off x="3851401" y="11944"/>
            <a:ext cx="2946275" cy="243985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b="0" smtClean="0"/>
              <a:t>Presenters Name</a:t>
            </a: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3851401" y="9628055"/>
            <a:ext cx="2946275" cy="298583"/>
          </a:xfrm>
          <a:prstGeom prst="rect">
            <a:avLst/>
          </a:prstGeom>
          <a:noFill/>
          <a:ln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5" tIns="46442" rIns="92885" bIns="46442" anchor="b"/>
          <a:lstStyle>
            <a:lvl1pPr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kumimoji="0" lang="en-US" altLang="en-US" sz="1000" smtClean="0"/>
              <a:t>Page  </a:t>
            </a:r>
            <a:fld id="{F71954A9-2AAD-418F-8E9C-429D37361DAB}" type="slidenum">
              <a:rPr kumimoji="0" lang="en-US" altLang="en-US" sz="1000" smtClean="0"/>
              <a:pPr algn="r">
                <a:spcBef>
                  <a:spcPct val="0"/>
                </a:spcBef>
                <a:defRPr/>
              </a:pPr>
              <a:t>32</a:t>
            </a:fld>
            <a:endParaRPr kumimoji="0" lang="en-US" altLang="en-US" sz="1000" smtClean="0"/>
          </a:p>
        </p:txBody>
      </p:sp>
      <p:sp>
        <p:nvSpPr>
          <p:cNvPr id="440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261755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2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14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86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58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30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nl-NL" sz="1000" smtClean="0"/>
              <a:t>Presenters Name</a:t>
            </a: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762" tIns="46381" rIns="92762" bIns="46381"/>
          <a:lstStyle/>
          <a:p>
            <a:pPr eaLnBrk="1" hangingPunct="1"/>
            <a:endParaRPr lang="en-GB" altLang="nl-NL" sz="1100" smtClean="0">
              <a:latin typeface="Arial" panose="020B0604020202020204" pitchFamily="34" charset="0"/>
            </a:endParaRPr>
          </a:p>
        </p:txBody>
      </p:sp>
      <p:sp>
        <p:nvSpPr>
          <p:cNvPr id="53253" name="Tijdelijke aanduiding voor dianummer 1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2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14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86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58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30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nl-NL" sz="1000"/>
              <a:t>Page  </a:t>
            </a:r>
            <a:fld id="{DA17F141-98BA-49C9-A1DE-2A03CE7F13CB}" type="slidenum">
              <a:rPr kumimoji="0" lang="en-US" altLang="nl-NL" sz="1000"/>
              <a:pPr>
                <a:spcBef>
                  <a:spcPct val="0"/>
                </a:spcBef>
              </a:pPr>
              <a:t>34</a:t>
            </a:fld>
            <a:endParaRPr kumimoji="0" lang="en-US" altLang="nl-NL" sz="1000"/>
          </a:p>
        </p:txBody>
      </p:sp>
      <p:sp>
        <p:nvSpPr>
          <p:cNvPr id="53254" name="Tijdelijke aanduiding voor koptekst 2"/>
          <p:cNvSpPr>
            <a:spLocks noGrp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225" indent="-227013" defTabSz="9271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14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86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58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3025" indent="-227013" defTabSz="9271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nl-NL" sz="1000" smtClean="0"/>
              <a:t>TX-SX: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06292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0688638" cy="815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02565" tIns="51284" rIns="102565" bIns="51284" anchor="b"/>
          <a:lstStyle>
            <a:lvl1pPr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700" b="0">
                <a:effectLst>
                  <a:outerShdw blurRad="38100" dist="38100" dir="2700000" algn="tl">
                    <a:srgbClr val="C0C0C0"/>
                  </a:outerShdw>
                </a:effectLst>
              </a:rPr>
              <a:t>2016 ARS Europe</a:t>
            </a:r>
          </a:p>
        </p:txBody>
      </p:sp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0" y="815975"/>
            <a:ext cx="10688638" cy="9175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02565" tIns="51284" rIns="102565" bIns="51284" anchor="b"/>
          <a:lstStyle>
            <a:lvl1pPr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19175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Red </a:t>
            </a:r>
            <a:r>
              <a:rPr lang="en-US" altLang="en-US" sz="32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Room, Session </a:t>
            </a:r>
            <a:r>
              <a:rPr lang="en-US" altLang="en-US" sz="3200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13</a:t>
            </a:r>
            <a:r>
              <a:rPr lang="en-US" altLang="en-US" sz="32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en-US" sz="32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en-US" b="0" dirty="0">
              <a:solidFill>
                <a:srgbClr val="0042C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Line 7"/>
          <p:cNvSpPr>
            <a:spLocks noChangeShapeType="1"/>
          </p:cNvSpPr>
          <p:nvPr userDrawn="1"/>
        </p:nvSpPr>
        <p:spPr bwMode="auto">
          <a:xfrm>
            <a:off x="0" y="877888"/>
            <a:ext cx="8664575" cy="0"/>
          </a:xfrm>
          <a:prstGeom prst="line">
            <a:avLst/>
          </a:prstGeom>
          <a:noFill/>
          <a:ln w="12700">
            <a:solidFill>
              <a:srgbClr val="002F8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2035175" y="904875"/>
            <a:ext cx="8662988" cy="0"/>
          </a:xfrm>
          <a:prstGeom prst="line">
            <a:avLst/>
          </a:prstGeom>
          <a:noFill/>
          <a:ln w="12700">
            <a:solidFill>
              <a:srgbClr val="002F8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9525" y="1746250"/>
            <a:ext cx="8666163" cy="0"/>
          </a:xfrm>
          <a:prstGeom prst="line">
            <a:avLst/>
          </a:prstGeom>
          <a:noFill/>
          <a:ln w="12700">
            <a:solidFill>
              <a:srgbClr val="002F8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Line 10"/>
          <p:cNvSpPr>
            <a:spLocks noChangeShapeType="1"/>
          </p:cNvSpPr>
          <p:nvPr userDrawn="1"/>
        </p:nvSpPr>
        <p:spPr bwMode="auto">
          <a:xfrm>
            <a:off x="2044700" y="1773238"/>
            <a:ext cx="8664575" cy="0"/>
          </a:xfrm>
          <a:prstGeom prst="line">
            <a:avLst/>
          </a:prstGeom>
          <a:noFill/>
          <a:ln w="12700">
            <a:solidFill>
              <a:srgbClr val="002F8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11"/>
          <p:cNvSpPr>
            <a:spLocks noChangeArrowheads="1"/>
          </p:cNvSpPr>
          <p:nvPr userDrawn="1"/>
        </p:nvSpPr>
        <p:spPr bwMode="hidden">
          <a:xfrm>
            <a:off x="8831263" y="1060450"/>
            <a:ext cx="1993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2565" tIns="51284" rIns="102565" bIns="51284" anchor="b"/>
          <a:lstStyle/>
          <a:p>
            <a:pPr algn="ctr" defTabSz="1019175">
              <a:defRPr/>
            </a:pPr>
            <a:r>
              <a:rPr lang="en-US" sz="1800"/>
              <a:t>Current Time:</a:t>
            </a:r>
          </a:p>
        </p:txBody>
      </p:sp>
      <p:pic>
        <p:nvPicPr>
          <p:cNvPr id="11" name="Picture 13" descr="ARSEuropePP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4854575"/>
            <a:ext cx="286067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90588" y="2003425"/>
            <a:ext cx="9474200" cy="1925638"/>
          </a:xfrm>
        </p:spPr>
        <p:txBody>
          <a:bodyPr/>
          <a:lstStyle>
            <a:lvl1pPr algn="ctr"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5" y="3929063"/>
            <a:ext cx="9402763" cy="1384300"/>
          </a:xfrm>
          <a:effectLst/>
          <a:extLst/>
        </p:spPr>
        <p:txBody>
          <a:bodyPr lIns="102565" tIns="51284" rIns="102565" bIns="51284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2" name="Rectangle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926513" y="1266825"/>
            <a:ext cx="1752600" cy="52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en-US" smtClean="0"/>
              <a:t>12:03:19 PM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022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62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59331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01649" y="1367266"/>
            <a:ext cx="4524114" cy="5355268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503907" y="1367266"/>
            <a:ext cx="4525971" cy="5355268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smtClean="0"/>
              <a:t>Copyrighted by Weibull Reliability Engineering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761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0720" y="231087"/>
            <a:ext cx="9085342" cy="128148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1692368" y="2016760"/>
            <a:ext cx="8639982" cy="4537710"/>
          </a:xfr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0" y="7058660"/>
            <a:ext cx="2226800" cy="50419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D1F47-BA11-4139-A92A-B81664E27036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18694793"/>
      </p:ext>
    </p:extLst>
  </p:cSld>
  <p:clrMapOvr>
    <a:masterClrMapping/>
  </p:clrMapOvr>
  <p:transition advTm="4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 userDrawn="1"/>
        </p:nvSpPr>
        <p:spPr bwMode="auto">
          <a:xfrm>
            <a:off x="0" y="1260475"/>
            <a:ext cx="8664575" cy="0"/>
          </a:xfrm>
          <a:prstGeom prst="line">
            <a:avLst/>
          </a:prstGeom>
          <a:noFill/>
          <a:ln w="12700">
            <a:solidFill>
              <a:srgbClr val="003FBE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Line 3"/>
          <p:cNvSpPr>
            <a:spLocks noChangeShapeType="1"/>
          </p:cNvSpPr>
          <p:nvPr userDrawn="1"/>
        </p:nvSpPr>
        <p:spPr bwMode="auto">
          <a:xfrm>
            <a:off x="2035175" y="1289050"/>
            <a:ext cx="8662988" cy="0"/>
          </a:xfrm>
          <a:prstGeom prst="line">
            <a:avLst/>
          </a:prstGeom>
          <a:noFill/>
          <a:ln w="12700">
            <a:solidFill>
              <a:srgbClr val="003FBE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566738" y="7292975"/>
            <a:ext cx="5387975" cy="269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en-US" sz="1000" dirty="0" smtClean="0">
                <a:latin typeface="Verdana" pitchFamily="34" charset="0"/>
              </a:rPr>
              <a:t>Ronald</a:t>
            </a:r>
            <a:r>
              <a:rPr lang="en-US" sz="1000" baseline="0" dirty="0" smtClean="0">
                <a:latin typeface="Verdana" pitchFamily="34" charset="0"/>
              </a:rPr>
              <a:t> </a:t>
            </a:r>
            <a:r>
              <a:rPr lang="en-US" sz="1000" baseline="0" dirty="0" err="1" smtClean="0">
                <a:latin typeface="Verdana" pitchFamily="34" charset="0"/>
              </a:rPr>
              <a:t>Schop</a:t>
            </a:r>
            <a:r>
              <a:rPr lang="en-US" sz="1000" dirty="0" smtClean="0">
                <a:latin typeface="Verdana" pitchFamily="34" charset="0"/>
              </a:rPr>
              <a:t>, Holland</a:t>
            </a:r>
            <a:r>
              <a:rPr lang="en-US" sz="1000" baseline="0" dirty="0" smtClean="0">
                <a:latin typeface="Verdana" pitchFamily="34" charset="0"/>
              </a:rPr>
              <a:t> Innovative</a:t>
            </a:r>
            <a:endParaRPr lang="en-US" sz="1000" dirty="0">
              <a:latin typeface="Verdana" pitchFamily="34" charset="0"/>
            </a:endParaRPr>
          </a:p>
        </p:txBody>
      </p:sp>
      <p:sp>
        <p:nvSpPr>
          <p:cNvPr id="40965" name="Rectangle 5"/>
          <p:cNvSpPr>
            <a:spLocks noChangeArrowheads="1"/>
          </p:cNvSpPr>
          <p:nvPr userDrawn="1"/>
        </p:nvSpPr>
        <p:spPr bwMode="auto">
          <a:xfrm>
            <a:off x="0" y="0"/>
            <a:ext cx="612775" cy="756285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chemeClr val="bg1"/>
              </a:gs>
              <a:gs pos="100000">
                <a:srgbClr val="99CCFF"/>
              </a:gs>
            </a:gsLst>
            <a:lin ang="0" scaled="1"/>
          </a:gradFill>
          <a:ln>
            <a:noFill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endParaRPr lang="en-GB" sz="2500" b="0">
              <a:latin typeface="Times New Roman" pitchFamily="18" charset="0"/>
            </a:endParaRP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168275"/>
            <a:ext cx="9774238" cy="1008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02565" tIns="51284" rIns="102565" bIns="512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344613"/>
            <a:ext cx="9774238" cy="5773737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horz" wrap="square" lIns="101858" tIns="50929" rIns="101858" bIns="50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8774113" y="7292975"/>
            <a:ext cx="1911350" cy="269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en-US" sz="1000">
                <a:latin typeface="Verdana" pitchFamily="34" charset="0"/>
              </a:rPr>
              <a:t>Slide Number: </a:t>
            </a:r>
            <a:fld id="{E43EFC50-59B8-486B-821B-27C6BA85F1ED}" type="slidenum">
              <a:rPr lang="en-US" sz="1000">
                <a:latin typeface="Verdana" pitchFamily="34" charset="0"/>
              </a:rPr>
              <a:pPr algn="ctr">
                <a:defRPr/>
              </a:pPr>
              <a:t>‹nr.›</a:t>
            </a:fld>
            <a:endParaRPr lang="en-US" sz="1000">
              <a:latin typeface="Verdana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7326313" y="7292975"/>
            <a:ext cx="1447800" cy="269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en-US" sz="1000" dirty="0">
                <a:latin typeface="Verdana" pitchFamily="34" charset="0"/>
              </a:rPr>
              <a:t>Session </a:t>
            </a:r>
            <a:r>
              <a:rPr lang="en-US" sz="1000" dirty="0" smtClean="0">
                <a:latin typeface="Verdana" pitchFamily="34" charset="0"/>
              </a:rPr>
              <a:t>13</a:t>
            </a:r>
            <a:endParaRPr lang="en-US" sz="1000" dirty="0">
              <a:latin typeface="Verdana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5954713" y="7292975"/>
            <a:ext cx="1371600" cy="269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91418" tIns="45710" rIns="91418" bIns="4571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000" dirty="0" smtClean="0">
                <a:latin typeface="Verdana" pitchFamily="34" charset="0"/>
              </a:rPr>
              <a:t>Red</a:t>
            </a:r>
            <a:r>
              <a:rPr lang="en-US" altLang="en-US" sz="1000" baseline="0" dirty="0" smtClean="0">
                <a:latin typeface="Verdana" pitchFamily="34" charset="0"/>
              </a:rPr>
              <a:t> </a:t>
            </a:r>
            <a:r>
              <a:rPr lang="en-US" altLang="en-US" sz="1000" dirty="0" smtClean="0">
                <a:latin typeface="Verdana" pitchFamily="34" charset="0"/>
              </a:rPr>
              <a:t>Room </a:t>
            </a:r>
            <a:endParaRPr lang="en-US" altLang="en-US" sz="1000" dirty="0">
              <a:latin typeface="Verdana" pitchFamily="34" charset="0"/>
            </a:endParaRPr>
          </a:p>
        </p:txBody>
      </p:sp>
      <p:sp>
        <p:nvSpPr>
          <p:cNvPr id="1035" name="Text Box 12"/>
          <p:cNvSpPr txBox="1">
            <a:spLocks noChangeArrowheads="1"/>
          </p:cNvSpPr>
          <p:nvPr userDrawn="1"/>
        </p:nvSpPr>
        <p:spPr bwMode="auto">
          <a:xfrm rot="-5400000">
            <a:off x="-1417637" y="5648325"/>
            <a:ext cx="3405188" cy="2746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chemeClr val="tx2"/>
                </a:solidFill>
              </a:rPr>
              <a:t>Applied Reliability Symposium, Europe 2016</a:t>
            </a:r>
          </a:p>
        </p:txBody>
      </p:sp>
      <p:pic>
        <p:nvPicPr>
          <p:cNvPr id="1036" name="Picture 13" descr="ARSEuropePPT"/>
          <p:cNvPicPr>
            <a:picLocks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55721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2" r:id="rId2"/>
    <p:sldLayoutId id="2147483703" r:id="rId3"/>
    <p:sldLayoutId id="2147483705" r:id="rId4"/>
    <p:sldLayoutId id="2147483706" r:id="rId5"/>
  </p:sldLayoutIdLst>
  <p:transition/>
  <p:timing>
    <p:tnLst>
      <p:par>
        <p:cTn id="1" dur="indefinite" restart="never" nodeType="tmRoot"/>
      </p:par>
    </p:tnLst>
  </p:timing>
  <p:txStyles>
    <p:titleStyle>
      <a:lvl1pPr algn="l" defTabSz="1019175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defTabSz="1019175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defTabSz="1019175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defTabSz="1019175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defTabSz="1019175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defTabSz="1019175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defTabSz="1019175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defTabSz="1019175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defTabSz="1019175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82588" indent="-382588" algn="l" defTabSz="101917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317500" algn="l" defTabSz="101917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3100">
          <a:solidFill>
            <a:schemeClr val="tx1"/>
          </a:solidFill>
          <a:latin typeface="+mn-lt"/>
        </a:defRPr>
      </a:lvl2pPr>
      <a:lvl3pPr marL="1273175" indent="-254000" algn="l" defTabSz="101917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o"/>
        <a:defRPr sz="2700">
          <a:solidFill>
            <a:schemeClr val="tx1"/>
          </a:solidFill>
          <a:latin typeface="+mn-lt"/>
        </a:defRPr>
      </a:lvl3pPr>
      <a:lvl4pPr marL="1782763" indent="-254000" algn="l" defTabSz="101917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500">
          <a:solidFill>
            <a:schemeClr val="tx1"/>
          </a:solidFill>
          <a:latin typeface="+mn-lt"/>
        </a:defRPr>
      </a:lvl4pPr>
      <a:lvl5pPr marL="2292350" indent="-254000" algn="l" defTabSz="101917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5pPr>
      <a:lvl6pPr marL="2749550" indent="-254000" algn="l" defTabSz="1019175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6pPr>
      <a:lvl7pPr marL="3206750" indent="-254000" algn="l" defTabSz="1019175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7pPr>
      <a:lvl8pPr marL="3663950" indent="-254000" algn="l" defTabSz="1019175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8pPr>
      <a:lvl9pPr marL="4121150" indent="-254000" algn="l" defTabSz="1019175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ackanddecker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32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ibullnew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olland-innovative.nl/" TargetMode="External"/><Relationship Id="rId5" Type="http://schemas.openxmlformats.org/officeDocument/2006/relationships/hyperlink" Target="http://www.weibull.de/" TargetMode="External"/><Relationship Id="rId4" Type="http://schemas.openxmlformats.org/officeDocument/2006/relationships/hyperlink" Target="http://www.weibul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mtClean="0"/>
              <a:t>3:48:19 PM</a:t>
            </a:r>
            <a:endParaRPr lang="en-US" altLang="en-US"/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96119" y="2155825"/>
            <a:ext cx="9474200" cy="2768600"/>
          </a:xfrm>
        </p:spPr>
        <p:txBody>
          <a:bodyPr/>
          <a:lstStyle/>
          <a:p>
            <a:r>
              <a:rPr lang="en-US" sz="4500" dirty="0" smtClean="0"/>
              <a:t>Reliability Validation Test Substantiation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126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74237" y="5713412"/>
            <a:ext cx="9402763" cy="1257300"/>
          </a:xfrm>
          <a:noFill/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nl-NL" sz="3200" dirty="0" err="1"/>
              <a:t>Ing</a:t>
            </a:r>
            <a:r>
              <a:rPr lang="en-US" altLang="nl-NL" sz="3200" dirty="0"/>
              <a:t>. Ronald Schop</a:t>
            </a:r>
            <a:br>
              <a:rPr lang="en-US" altLang="nl-NL" sz="3200" dirty="0"/>
            </a:br>
            <a:r>
              <a:rPr lang="en-US" altLang="nl-NL" sz="2000" i="1" dirty="0"/>
              <a:t>Sr. Director Reliability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l-NL" sz="2000" i="1" dirty="0"/>
              <a:t>Holland Innovative BV</a:t>
            </a:r>
          </a:p>
        </p:txBody>
      </p:sp>
      <p:pic>
        <p:nvPicPr>
          <p:cNvPr id="11269" name="Picture 2" descr="Pixel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63" y="3776663"/>
            <a:ext cx="11112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5313" y="1343025"/>
            <a:ext cx="5105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0" dirty="0">
                <a:solidFill>
                  <a:srgbClr val="003FBE"/>
                </a:solidFill>
                <a:latin typeface="+mn-lt"/>
              </a:rPr>
              <a:t>Begins at </a:t>
            </a:r>
            <a:r>
              <a:rPr lang="en-US" b="0" dirty="0" smtClean="0">
                <a:solidFill>
                  <a:srgbClr val="003FBE"/>
                </a:solidFill>
                <a:latin typeface="+mn-lt"/>
              </a:rPr>
              <a:t>2:15 </a:t>
            </a:r>
            <a:r>
              <a:rPr lang="en-US" b="0" dirty="0">
                <a:solidFill>
                  <a:srgbClr val="003FBE"/>
                </a:solidFill>
                <a:latin typeface="+mn-lt"/>
              </a:rPr>
              <a:t>P</a:t>
            </a:r>
            <a:r>
              <a:rPr lang="en-US" b="0" dirty="0" smtClean="0">
                <a:solidFill>
                  <a:srgbClr val="003FBE"/>
                </a:solidFill>
                <a:latin typeface="+mn-lt"/>
              </a:rPr>
              <a:t>M</a:t>
            </a:r>
            <a:r>
              <a:rPr lang="en-US" b="0" dirty="0">
                <a:solidFill>
                  <a:srgbClr val="003FBE"/>
                </a:solidFill>
                <a:latin typeface="+mn-lt"/>
              </a:rPr>
              <a:t>, </a:t>
            </a:r>
            <a:r>
              <a:rPr lang="en-US" b="0" dirty="0" smtClean="0">
                <a:solidFill>
                  <a:srgbClr val="003FBE"/>
                </a:solidFill>
                <a:latin typeface="+mn-lt"/>
              </a:rPr>
              <a:t>Wednesday</a:t>
            </a:r>
            <a:r>
              <a:rPr lang="en-US" b="0" dirty="0">
                <a:solidFill>
                  <a:srgbClr val="003FBE"/>
                </a:solidFill>
                <a:latin typeface="+mn-lt"/>
              </a:rPr>
              <a:t>, April 6</a:t>
            </a:r>
            <a:r>
              <a:rPr lang="en-US" b="0" dirty="0" smtClean="0">
                <a:solidFill>
                  <a:srgbClr val="003FBE"/>
                </a:solidFill>
                <a:latin typeface="+mn-lt"/>
              </a:rPr>
              <a:t>th</a:t>
            </a:r>
            <a:endParaRPr lang="en-US" b="0" dirty="0">
              <a:solidFill>
                <a:srgbClr val="003FBE"/>
              </a:solidFill>
              <a:latin typeface="+mn-lt"/>
            </a:endParaRPr>
          </a:p>
        </p:txBody>
      </p:sp>
      <p:pic>
        <p:nvPicPr>
          <p:cNvPr id="8" name="Afbeelding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975" y="5410200"/>
            <a:ext cx="1376363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344613"/>
            <a:ext cx="9774238" cy="684212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Holland Innovative BV</a:t>
            </a: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endParaRPr lang="en-US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</a:t>
            </a:r>
          </a:p>
          <a:p>
            <a:pPr algn="ctr" eaLnBrk="1" hangingPunct="1">
              <a:defRPr/>
            </a:pPr>
            <a:endParaRPr lang="en-US" dirty="0" smtClean="0"/>
          </a:p>
        </p:txBody>
      </p:sp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19" y="1915082"/>
            <a:ext cx="7391400" cy="506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371" y="3069046"/>
            <a:ext cx="1180098" cy="2556000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 bwMode="auto">
          <a:xfrm>
            <a:off x="6090371" y="3069046"/>
            <a:ext cx="1180800" cy="2556000"/>
          </a:xfrm>
          <a:prstGeom prst="rect">
            <a:avLst/>
          </a:prstGeom>
          <a:noFill/>
          <a:ln w="38100" cmpd="sng">
            <a:solidFill>
              <a:schemeClr val="tx2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001">
            <a:schemeClr val="lt2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3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288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513" y="1952625"/>
            <a:ext cx="7315200" cy="487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519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7700" y="147493"/>
            <a:ext cx="9774238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Subject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7699" y="1647825"/>
            <a:ext cx="9878219" cy="989011"/>
          </a:xfrm>
          <a:noFill/>
          <a:effectLst>
            <a:outerShdw dist="17961" dir="13500000" algn="ctr" rotWithShape="0">
              <a:srgbClr val="9999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002F8C"/>
                </a:solidFill>
              </a:rPr>
              <a:t>RVP - Reliability Validation Plan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Agenda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67718" y="1344613"/>
            <a:ext cx="8354219" cy="5773737"/>
          </a:xfrm>
          <a:noFill/>
          <a:effectLst>
            <a:outerShdw dist="17961" dir="13500000" algn="ctr" rotWithShape="0">
              <a:srgbClr val="9999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tabLst>
                <a:tab pos="8923338" algn="r"/>
                <a:tab pos="8967788" algn="l"/>
              </a:tabLst>
            </a:pPr>
            <a:endParaRPr lang="en-US" altLang="en-US" dirty="0" smtClean="0"/>
          </a:p>
          <a:p>
            <a:pPr eaLnBrk="1" hangingPunct="1">
              <a:tabLst>
                <a:tab pos="8923338" algn="r"/>
                <a:tab pos="8967788" algn="l"/>
              </a:tabLst>
            </a:pPr>
            <a:r>
              <a:rPr lang="en-US" altLang="en-US" dirty="0" smtClean="0"/>
              <a:t>Purpose of the RVP</a:t>
            </a:r>
          </a:p>
          <a:p>
            <a:pPr eaLnBrk="1" hangingPunct="1">
              <a:tabLst>
                <a:tab pos="8923338" algn="r"/>
                <a:tab pos="8967788" algn="l"/>
              </a:tabLst>
            </a:pPr>
            <a:r>
              <a:rPr lang="en-US" altLang="en-US" dirty="0" smtClean="0"/>
              <a:t>Method and Background</a:t>
            </a:r>
          </a:p>
          <a:p>
            <a:pPr eaLnBrk="1" hangingPunct="1">
              <a:tabLst>
                <a:tab pos="8923338" algn="r"/>
                <a:tab pos="8967788" algn="l"/>
              </a:tabLst>
            </a:pPr>
            <a:r>
              <a:rPr lang="en-US" altLang="en-US" dirty="0" smtClean="0"/>
              <a:t>RVP Interface</a:t>
            </a:r>
          </a:p>
          <a:p>
            <a:pPr eaLnBrk="1" hangingPunct="1">
              <a:tabLst>
                <a:tab pos="8923338" algn="r"/>
                <a:tab pos="8967788" algn="l"/>
              </a:tabLst>
            </a:pPr>
            <a:r>
              <a:rPr lang="en-US" altLang="en-US" dirty="0" smtClean="0"/>
              <a:t>RVP Results</a:t>
            </a:r>
          </a:p>
          <a:p>
            <a:pPr eaLnBrk="1" hangingPunct="1">
              <a:tabLst>
                <a:tab pos="8923338" algn="r"/>
                <a:tab pos="8967788" algn="l"/>
              </a:tabLst>
            </a:pPr>
            <a:r>
              <a:rPr lang="en-US" altLang="en-US" dirty="0" smtClean="0"/>
              <a:t>Summary</a:t>
            </a:r>
          </a:p>
          <a:p>
            <a:pPr eaLnBrk="1" hangingPunct="1">
              <a:tabLst>
                <a:tab pos="8923338" algn="r"/>
                <a:tab pos="8967788" algn="l"/>
              </a:tabLst>
            </a:pPr>
            <a:endParaRPr lang="en-US" altLang="en-US" dirty="0" smtClean="0"/>
          </a:p>
          <a:p>
            <a:pPr eaLnBrk="1" hangingPunct="1">
              <a:tabLst>
                <a:tab pos="8923338" algn="r"/>
                <a:tab pos="8967788" algn="l"/>
              </a:tabLst>
            </a:pPr>
            <a:r>
              <a:rPr lang="en-US" altLang="en-US" dirty="0" smtClean="0"/>
              <a:t>Questions	</a:t>
            </a:r>
            <a:endParaRPr lang="en-US" alt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t="5091"/>
          <a:stretch/>
        </p:blipFill>
        <p:spPr>
          <a:xfrm>
            <a:off x="962422" y="2028825"/>
            <a:ext cx="9144793" cy="28409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dirty="0"/>
              <a:t>Purpose of the RVP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775661" y="5762625"/>
            <a:ext cx="9774238" cy="1447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002F8C"/>
                </a:solidFill>
              </a:rPr>
              <a:t>From Subjective to Objective judgement</a:t>
            </a:r>
            <a:endParaRPr lang="en-US" sz="4000" dirty="0">
              <a:solidFill>
                <a:srgbClr val="002F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364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47700" y="1344614"/>
            <a:ext cx="10040938" cy="2360612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002F8C"/>
                </a:solidFill>
              </a:rPr>
              <a:t>Awareness &amp; Involvement</a:t>
            </a:r>
          </a:p>
          <a:p>
            <a:pPr marL="0" indent="0" algn="ctr">
              <a:buNone/>
            </a:pPr>
            <a:endParaRPr lang="en-US" sz="2000" i="1" dirty="0">
              <a:solidFill>
                <a:srgbClr val="002F8C"/>
              </a:solidFill>
            </a:endParaRPr>
          </a:p>
          <a:p>
            <a:r>
              <a:rPr lang="en-US" sz="3200" u="sng" dirty="0" smtClean="0"/>
              <a:t>Aware</a:t>
            </a:r>
            <a:r>
              <a:rPr lang="en-US" sz="3200" dirty="0" smtClean="0"/>
              <a:t> </a:t>
            </a:r>
            <a:r>
              <a:rPr lang="en-US" sz="3200" dirty="0"/>
              <a:t>that </a:t>
            </a:r>
            <a:r>
              <a:rPr lang="en-US" sz="3200" dirty="0" smtClean="0"/>
              <a:t>a Risk </a:t>
            </a:r>
            <a:r>
              <a:rPr lang="en-US" sz="3200" dirty="0"/>
              <a:t>Mitigation </a:t>
            </a:r>
            <a:r>
              <a:rPr lang="en-US" sz="3200" dirty="0" smtClean="0"/>
              <a:t>Plan can be </a:t>
            </a:r>
            <a:r>
              <a:rPr lang="en-US" sz="3200" i="1" dirty="0" smtClean="0">
                <a:solidFill>
                  <a:srgbClr val="002F8C"/>
                </a:solidFill>
              </a:rPr>
              <a:t>Quantified</a:t>
            </a:r>
            <a:endParaRPr lang="en-US" sz="3200" dirty="0" smtClean="0"/>
          </a:p>
          <a:p>
            <a:r>
              <a:rPr lang="en-US" sz="3200" u="sng" dirty="0" smtClean="0"/>
              <a:t>Involved</a:t>
            </a:r>
            <a:r>
              <a:rPr lang="en-US" sz="3200" dirty="0" smtClean="0"/>
              <a:t> in the Risk Analysis &amp; Mitigation process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19" y="3400425"/>
            <a:ext cx="5105400" cy="37779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l-NL" dirty="0" smtClean="0"/>
              <a:t>Purpose of the RVP</a:t>
            </a:r>
            <a:endParaRPr lang="en-GB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421053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 and Background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0" y="1647825"/>
            <a:ext cx="9774238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 smtClean="0">
                <a:solidFill>
                  <a:srgbClr val="002F8C"/>
                </a:solidFill>
              </a:rPr>
              <a:t>Weibayes Zero </a:t>
            </a:r>
            <a:r>
              <a:rPr lang="en-GB" sz="4000" dirty="0">
                <a:solidFill>
                  <a:srgbClr val="002F8C"/>
                </a:solidFill>
              </a:rPr>
              <a:t>Failure Testing </a:t>
            </a:r>
            <a:r>
              <a:rPr lang="en-GB" sz="4000" dirty="0" smtClean="0">
                <a:solidFill>
                  <a:srgbClr val="002F8C"/>
                </a:solidFill>
              </a:rPr>
              <a:t>Principles</a:t>
            </a:r>
          </a:p>
        </p:txBody>
      </p:sp>
      <p:sp>
        <p:nvSpPr>
          <p:cNvPr id="4" name="Tijdelijke aanduiding voor inhoud 2"/>
          <p:cNvSpPr txBox="1">
            <a:spLocks/>
          </p:cNvSpPr>
          <p:nvPr/>
        </p:nvSpPr>
        <p:spPr bwMode="auto">
          <a:xfrm>
            <a:off x="2601120" y="2329114"/>
            <a:ext cx="6629400" cy="4098925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horz" wrap="square" lIns="101858" tIns="50929" rIns="101858" bIns="50929" numCol="1" anchor="t" anchorCtr="0" compatLnSpc="1">
            <a:prstTxWarp prst="textNoShape">
              <a:avLst/>
            </a:prstTxWarp>
          </a:bodyPr>
          <a:lstStyle>
            <a:lvl1pPr marL="382588" indent="-382588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317500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3100">
                <a:solidFill>
                  <a:schemeClr val="tx1"/>
                </a:solidFill>
                <a:latin typeface="+mn-lt"/>
              </a:defRPr>
            </a:lvl2pPr>
            <a:lvl3pPr marL="1273175" indent="-254000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o"/>
              <a:defRPr sz="2700">
                <a:solidFill>
                  <a:schemeClr val="tx1"/>
                </a:solidFill>
                <a:latin typeface="+mn-lt"/>
              </a:defRPr>
            </a:lvl3pPr>
            <a:lvl4pPr marL="1782763" indent="-254000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500">
                <a:solidFill>
                  <a:schemeClr val="tx1"/>
                </a:solidFill>
                <a:latin typeface="+mn-lt"/>
              </a:defRPr>
            </a:lvl4pPr>
            <a:lvl5pPr marL="2292350" indent="-254000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749550" indent="-254000" algn="l" defTabSz="1019175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3206750" indent="-254000" algn="l" defTabSz="1019175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663950" indent="-254000" algn="l" defTabSz="1019175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4121150" indent="-254000" algn="l" defTabSz="1019175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GB" sz="3200" b="0" kern="0" dirty="0" smtClean="0"/>
          </a:p>
          <a:p>
            <a:pPr lvl="1"/>
            <a:r>
              <a:rPr lang="en-US" sz="3600" b="0" u="sng" kern="0" dirty="0" smtClean="0"/>
              <a:t>Zero failures</a:t>
            </a:r>
          </a:p>
          <a:p>
            <a:pPr lvl="1"/>
            <a:r>
              <a:rPr lang="en-US" sz="3600" b="0" kern="0" dirty="0" smtClean="0"/>
              <a:t>Weibull </a:t>
            </a:r>
            <a:r>
              <a:rPr lang="el-GR" sz="3600" b="0" i="1" kern="0" dirty="0" smtClean="0"/>
              <a:t>β</a:t>
            </a:r>
            <a:r>
              <a:rPr lang="en-US" sz="3600" b="0" kern="0" dirty="0" smtClean="0"/>
              <a:t> is “</a:t>
            </a:r>
            <a:r>
              <a:rPr lang="en-US" sz="3600" b="0" u="sng" kern="0" dirty="0" smtClean="0"/>
              <a:t>known</a:t>
            </a:r>
            <a:r>
              <a:rPr lang="en-US" sz="3600" b="0" kern="0" dirty="0" smtClean="0"/>
              <a:t>”</a:t>
            </a:r>
          </a:p>
          <a:p>
            <a:pPr lvl="1"/>
            <a:r>
              <a:rPr lang="en-US" sz="3600" b="0" kern="0" dirty="0" smtClean="0"/>
              <a:t>First failure is </a:t>
            </a:r>
            <a:r>
              <a:rPr lang="en-US" sz="3600" b="0" u="sng" kern="0" dirty="0" smtClean="0"/>
              <a:t>imminent</a:t>
            </a:r>
            <a:endParaRPr lang="en-US" sz="3600" b="0" kern="0" dirty="0" smtClean="0"/>
          </a:p>
          <a:p>
            <a:pPr lvl="1"/>
            <a:r>
              <a:rPr lang="en-US" sz="3600" b="0" u="sng" kern="0" dirty="0" smtClean="0"/>
              <a:t>Minimal Reliability</a:t>
            </a:r>
            <a:endParaRPr lang="en-US" sz="3600" b="0" kern="0" dirty="0" smtClean="0"/>
          </a:p>
        </p:txBody>
      </p:sp>
    </p:spTree>
    <p:extLst>
      <p:ext uri="{BB962C8B-B14F-4D97-AF65-F5344CB8AC3E}">
        <p14:creationId xmlns:p14="http://schemas.microsoft.com/office/powerpoint/2010/main" val="3109364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6"/>
          <p:cNvSpPr txBox="1">
            <a:spLocks noChangeArrowheads="1"/>
          </p:cNvSpPr>
          <p:nvPr/>
        </p:nvSpPr>
        <p:spPr bwMode="auto">
          <a:xfrm>
            <a:off x="1862009" y="3567295"/>
            <a:ext cx="1364476" cy="77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>
                <a:solidFill>
                  <a:schemeClr val="tx1"/>
                </a:solidFill>
              </a:rPr>
              <a:t>Infant</a:t>
            </a:r>
          </a:p>
          <a:p>
            <a:pPr algn="ctr"/>
            <a:r>
              <a:rPr lang="en-US" altLang="nl-NL" sz="2206" dirty="0">
                <a:solidFill>
                  <a:schemeClr val="tx1"/>
                </a:solidFill>
              </a:rPr>
              <a:t>Mortality</a:t>
            </a:r>
          </a:p>
        </p:txBody>
      </p:sp>
      <p:sp>
        <p:nvSpPr>
          <p:cNvPr id="3080" name="Text Box 7"/>
          <p:cNvSpPr txBox="1">
            <a:spLocks noChangeArrowheads="1"/>
          </p:cNvSpPr>
          <p:nvPr/>
        </p:nvSpPr>
        <p:spPr bwMode="auto">
          <a:xfrm>
            <a:off x="6000909" y="3584775"/>
            <a:ext cx="1391407" cy="77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>
                <a:solidFill>
                  <a:schemeClr val="tx1"/>
                </a:solidFill>
              </a:rPr>
              <a:t>Early</a:t>
            </a:r>
          </a:p>
          <a:p>
            <a:pPr algn="ctr"/>
            <a:r>
              <a:rPr lang="en-US" altLang="nl-NL" sz="2206" dirty="0">
                <a:solidFill>
                  <a:schemeClr val="tx1"/>
                </a:solidFill>
              </a:rPr>
              <a:t>Wear out</a:t>
            </a:r>
          </a:p>
        </p:txBody>
      </p:sp>
      <p:sp>
        <p:nvSpPr>
          <p:cNvPr id="3081" name="Text Box 8"/>
          <p:cNvSpPr txBox="1">
            <a:spLocks noChangeArrowheads="1"/>
          </p:cNvSpPr>
          <p:nvPr/>
        </p:nvSpPr>
        <p:spPr bwMode="auto">
          <a:xfrm>
            <a:off x="3828232" y="4709858"/>
            <a:ext cx="1316386" cy="43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l-NL" sz="2206" dirty="0">
                <a:solidFill>
                  <a:schemeClr val="tx1"/>
                </a:solidFill>
              </a:rPr>
              <a:t>Random</a:t>
            </a:r>
            <a:endParaRPr lang="en-US" altLang="nl-NL" sz="2206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7696615" y="2001577"/>
            <a:ext cx="1391407" cy="77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>
                <a:solidFill>
                  <a:schemeClr val="tx1"/>
                </a:solidFill>
              </a:rPr>
              <a:t>Old age</a:t>
            </a:r>
          </a:p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Wear </a:t>
            </a:r>
            <a:r>
              <a:rPr lang="en-US" altLang="nl-NL" sz="2206" dirty="0">
                <a:solidFill>
                  <a:schemeClr val="tx1"/>
                </a:solidFill>
              </a:rPr>
              <a:t>out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 and Background</a:t>
            </a:r>
            <a:endParaRPr lang="en-US" dirty="0"/>
          </a:p>
        </p:txBody>
      </p:sp>
      <p:sp>
        <p:nvSpPr>
          <p:cNvPr id="4" name="Vrije vorm 3"/>
          <p:cNvSpPr/>
          <p:nvPr/>
        </p:nvSpPr>
        <p:spPr bwMode="auto">
          <a:xfrm>
            <a:off x="1658917" y="1889689"/>
            <a:ext cx="8026544" cy="3456103"/>
          </a:xfrm>
          <a:custGeom>
            <a:avLst/>
            <a:gdLst>
              <a:gd name="connsiteX0" fmla="*/ 0 w 7988969"/>
              <a:gd name="connsiteY0" fmla="*/ 2634916 h 3977999"/>
              <a:gd name="connsiteX1" fmla="*/ 890337 w 7988969"/>
              <a:gd name="connsiteY1" fmla="*/ 3609474 h 3977999"/>
              <a:gd name="connsiteX2" fmla="*/ 1696453 w 7988969"/>
              <a:gd name="connsiteY2" fmla="*/ 3910263 h 3977999"/>
              <a:gd name="connsiteX3" fmla="*/ 3886200 w 7988969"/>
              <a:gd name="connsiteY3" fmla="*/ 3934327 h 3977999"/>
              <a:gd name="connsiteX4" fmla="*/ 5281863 w 7988969"/>
              <a:gd name="connsiteY4" fmla="*/ 3404937 h 3977999"/>
              <a:gd name="connsiteX5" fmla="*/ 6845969 w 7988969"/>
              <a:gd name="connsiteY5" fmla="*/ 1852863 h 3977999"/>
              <a:gd name="connsiteX6" fmla="*/ 7988969 w 7988969"/>
              <a:gd name="connsiteY6" fmla="*/ 0 h 397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88969" h="3977999">
                <a:moveTo>
                  <a:pt x="0" y="2634916"/>
                </a:moveTo>
                <a:cubicBezTo>
                  <a:pt x="303797" y="3015916"/>
                  <a:pt x="607595" y="3396916"/>
                  <a:pt x="890337" y="3609474"/>
                </a:cubicBezTo>
                <a:cubicBezTo>
                  <a:pt x="1173079" y="3822032"/>
                  <a:pt x="1197143" y="3856121"/>
                  <a:pt x="1696453" y="3910263"/>
                </a:cubicBezTo>
                <a:cubicBezTo>
                  <a:pt x="2195763" y="3964405"/>
                  <a:pt x="3288632" y="4018548"/>
                  <a:pt x="3886200" y="3934327"/>
                </a:cubicBezTo>
                <a:cubicBezTo>
                  <a:pt x="4483768" y="3850106"/>
                  <a:pt x="4788568" y="3751848"/>
                  <a:pt x="5281863" y="3404937"/>
                </a:cubicBezTo>
                <a:cubicBezTo>
                  <a:pt x="5775158" y="3058026"/>
                  <a:pt x="6394785" y="2420352"/>
                  <a:pt x="6845969" y="1852863"/>
                </a:cubicBezTo>
                <a:cubicBezTo>
                  <a:pt x="7297153" y="1285373"/>
                  <a:pt x="7988969" y="0"/>
                  <a:pt x="7988969" y="0"/>
                </a:cubicBezTo>
              </a:path>
            </a:pathLst>
          </a:custGeom>
          <a:noFill/>
          <a:ln w="25400" cap="flat" cmpd="tri" algn="ctr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hthoek 4"/>
          <p:cNvSpPr/>
          <p:nvPr/>
        </p:nvSpPr>
        <p:spPr bwMode="auto">
          <a:xfrm>
            <a:off x="1610255" y="1642473"/>
            <a:ext cx="8229864" cy="400812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" name="Groep 5"/>
          <p:cNvGrpSpPr/>
          <p:nvPr/>
        </p:nvGrpSpPr>
        <p:grpSpPr>
          <a:xfrm>
            <a:off x="1610255" y="5726255"/>
            <a:ext cx="8229864" cy="1179370"/>
            <a:chOff x="1457855" y="5609687"/>
            <a:chExt cx="8229864" cy="1179370"/>
          </a:xfrm>
        </p:grpSpPr>
        <p:sp>
          <p:nvSpPr>
            <p:cNvPr id="3085" name="Text Box 11"/>
            <p:cNvSpPr txBox="1">
              <a:spLocks noChangeArrowheads="1"/>
            </p:cNvSpPr>
            <p:nvPr/>
          </p:nvSpPr>
          <p:spPr bwMode="auto">
            <a:xfrm>
              <a:off x="1734459" y="6130809"/>
              <a:ext cx="980369" cy="56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nl-NL" sz="3088" dirty="0">
                  <a:solidFill>
                    <a:srgbClr val="002F8C"/>
                  </a:solidFill>
                  <a:sym typeface="Symbol" panose="05050102010706020507" pitchFamily="18" charset="2"/>
                </a:rPr>
                <a:t></a:t>
              </a:r>
              <a:r>
                <a:rPr lang="en-US" altLang="nl-NL" sz="2647" dirty="0">
                  <a:solidFill>
                    <a:srgbClr val="002F8C"/>
                  </a:solidFill>
                </a:rPr>
                <a:t> &lt; 1</a:t>
              </a:r>
            </a:p>
          </p:txBody>
        </p:sp>
        <p:sp>
          <p:nvSpPr>
            <p:cNvPr id="3087" name="Line 13"/>
            <p:cNvSpPr>
              <a:spLocks noChangeShapeType="1"/>
            </p:cNvSpPr>
            <p:nvPr/>
          </p:nvSpPr>
          <p:spPr bwMode="auto">
            <a:xfrm flipV="1">
              <a:off x="5646581" y="5647783"/>
              <a:ext cx="1" cy="1118263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l-NL" sz="2206"/>
            </a:p>
          </p:txBody>
        </p:sp>
        <p:sp>
          <p:nvSpPr>
            <p:cNvPr id="3088" name="Text Box 14"/>
            <p:cNvSpPr txBox="1">
              <a:spLocks noChangeArrowheads="1"/>
            </p:cNvSpPr>
            <p:nvPr/>
          </p:nvSpPr>
          <p:spPr bwMode="auto">
            <a:xfrm>
              <a:off x="3667187" y="6130809"/>
              <a:ext cx="980369" cy="56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nl-NL" sz="3088">
                  <a:solidFill>
                    <a:srgbClr val="002F8C"/>
                  </a:solidFill>
                  <a:sym typeface="Symbol" panose="05050102010706020507" pitchFamily="18" charset="2"/>
                </a:rPr>
                <a:t></a:t>
              </a:r>
              <a:r>
                <a:rPr lang="en-US" altLang="nl-NL" sz="2647">
                  <a:solidFill>
                    <a:srgbClr val="002F8C"/>
                  </a:solidFill>
                </a:rPr>
                <a:t> = 1</a:t>
              </a:r>
            </a:p>
          </p:txBody>
        </p:sp>
        <p:sp>
          <p:nvSpPr>
            <p:cNvPr id="3089" name="Line 15"/>
            <p:cNvSpPr>
              <a:spLocks noChangeShapeType="1"/>
            </p:cNvSpPr>
            <p:nvPr/>
          </p:nvSpPr>
          <p:spPr bwMode="auto">
            <a:xfrm flipV="1">
              <a:off x="1457855" y="5612614"/>
              <a:ext cx="0" cy="1176443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l-NL" sz="2206"/>
            </a:p>
          </p:txBody>
        </p:sp>
        <p:sp>
          <p:nvSpPr>
            <p:cNvPr id="3090" name="Line 16"/>
            <p:cNvSpPr>
              <a:spLocks noChangeShapeType="1"/>
            </p:cNvSpPr>
            <p:nvPr/>
          </p:nvSpPr>
          <p:spPr bwMode="auto">
            <a:xfrm flipV="1">
              <a:off x="2904762" y="5609687"/>
              <a:ext cx="0" cy="1176443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l-NL" sz="2206"/>
            </a:p>
          </p:txBody>
        </p:sp>
        <p:sp>
          <p:nvSpPr>
            <p:cNvPr id="3093" name="Text Box 19"/>
            <p:cNvSpPr txBox="1">
              <a:spLocks noChangeArrowheads="1"/>
            </p:cNvSpPr>
            <p:nvPr/>
          </p:nvSpPr>
          <p:spPr bwMode="auto">
            <a:xfrm>
              <a:off x="5801519" y="6130809"/>
              <a:ext cx="1572092" cy="56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nl-NL" sz="2647" dirty="0">
                  <a:solidFill>
                    <a:srgbClr val="002F8C"/>
                  </a:solidFill>
                  <a:sym typeface="Symbol" panose="05050102010706020507" pitchFamily="18" charset="2"/>
                </a:rPr>
                <a:t>1 &lt;</a:t>
              </a:r>
              <a:r>
                <a:rPr lang="en-US" altLang="nl-NL" sz="3088" dirty="0">
                  <a:solidFill>
                    <a:srgbClr val="002F8C"/>
                  </a:solidFill>
                  <a:sym typeface="Symbol" panose="05050102010706020507" pitchFamily="18" charset="2"/>
                </a:rPr>
                <a:t> </a:t>
              </a:r>
              <a:r>
                <a:rPr lang="en-US" altLang="nl-NL" sz="2647" dirty="0">
                  <a:solidFill>
                    <a:srgbClr val="002F8C"/>
                  </a:solidFill>
                </a:rPr>
                <a:t> &lt; 4</a:t>
              </a:r>
            </a:p>
          </p:txBody>
        </p:sp>
        <p:sp>
          <p:nvSpPr>
            <p:cNvPr id="3095" name="Line 21"/>
            <p:cNvSpPr>
              <a:spLocks noChangeShapeType="1"/>
            </p:cNvSpPr>
            <p:nvPr/>
          </p:nvSpPr>
          <p:spPr bwMode="auto">
            <a:xfrm flipV="1">
              <a:off x="7474740" y="5636835"/>
              <a:ext cx="2" cy="1116513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l-NL" sz="2206"/>
            </a:p>
          </p:txBody>
        </p:sp>
        <p:sp>
          <p:nvSpPr>
            <p:cNvPr id="3096" name="Text Box 22"/>
            <p:cNvSpPr txBox="1">
              <a:spLocks noChangeArrowheads="1"/>
            </p:cNvSpPr>
            <p:nvPr/>
          </p:nvSpPr>
          <p:spPr bwMode="auto">
            <a:xfrm>
              <a:off x="8239919" y="6132560"/>
              <a:ext cx="980369" cy="56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nl-NL" sz="3088" dirty="0">
                  <a:solidFill>
                    <a:srgbClr val="002F8C"/>
                  </a:solidFill>
                  <a:sym typeface="Symbol" panose="05050102010706020507" pitchFamily="18" charset="2"/>
                </a:rPr>
                <a:t></a:t>
              </a:r>
              <a:r>
                <a:rPr lang="en-US" altLang="nl-NL" sz="2647" dirty="0">
                  <a:solidFill>
                    <a:srgbClr val="002F8C"/>
                  </a:solidFill>
                </a:rPr>
                <a:t> &gt; 4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 flipV="1">
              <a:off x="9687718" y="5622385"/>
              <a:ext cx="1" cy="1117989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l-NL" sz="2206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V="1">
              <a:off x="1457855" y="6744883"/>
              <a:ext cx="8229863" cy="44174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l-NL" sz="2206"/>
            </a:p>
          </p:txBody>
        </p:sp>
      </p:grpSp>
    </p:spTree>
    <p:extLst>
      <p:ext uri="{BB962C8B-B14F-4D97-AF65-F5344CB8AC3E}">
        <p14:creationId xmlns:p14="http://schemas.microsoft.com/office/powerpoint/2010/main" val="521948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nl-NL" dirty="0" smtClean="0"/>
              <a:t>Method and Background</a:t>
            </a:r>
            <a:endParaRPr lang="en-US" altLang="nl-NL" b="1" dirty="0">
              <a:solidFill>
                <a:srgbClr val="FFFFFF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idx="1"/>
          </p:nvPr>
        </p:nvSpPr>
        <p:spPr>
          <a:xfrm>
            <a:off x="696119" y="1952625"/>
            <a:ext cx="9774238" cy="1600200"/>
          </a:xfrm>
        </p:spPr>
        <p:txBody>
          <a:bodyPr/>
          <a:lstStyle/>
          <a:p>
            <a:pPr marL="0" indent="0" algn="ctr">
              <a:buSzTx/>
              <a:buNone/>
            </a:pPr>
            <a:r>
              <a:rPr lang="en-GB" altLang="nl-NL" dirty="0" smtClean="0"/>
              <a:t>Combination Weibull Distribution &amp; Binominal Confidence </a:t>
            </a:r>
            <a:r>
              <a:rPr lang="en-GB" altLang="nl-NL" dirty="0"/>
              <a:t>=</a:t>
            </a:r>
            <a:r>
              <a:rPr lang="en-GB" altLang="nl-NL" dirty="0" smtClean="0"/>
              <a:t> Probability calculations</a:t>
            </a:r>
            <a:endParaRPr lang="nl-NL" altLang="nl-NL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vak 1"/>
              <p:cNvSpPr txBox="1"/>
              <p:nvPr/>
            </p:nvSpPr>
            <p:spPr>
              <a:xfrm>
                <a:off x="1687513" y="3815313"/>
                <a:ext cx="3657600" cy="14891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5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l-NL" sz="5400" b="0" i="0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nl-NL" sz="5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5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5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l-NL" sz="5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NL" sz="5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5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5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nl-NL" sz="5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nl-NL" sz="5400" b="0" dirty="0"/>
              </a:p>
            </p:txBody>
          </p:sp>
        </mc:Choice>
        <mc:Fallback xmlns="">
          <p:sp>
            <p:nvSpPr>
              <p:cNvPr id="2" name="Tekstvak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513" y="3815313"/>
                <a:ext cx="3657600" cy="148919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vak 7"/>
              <p:cNvSpPr txBox="1"/>
              <p:nvPr/>
            </p:nvSpPr>
            <p:spPr>
              <a:xfrm>
                <a:off x="6182519" y="4474428"/>
                <a:ext cx="3543354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5400" b="0" i="1" smtClean="0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nl-NL" sz="5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l-NL" sz="5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nl-NL" sz="5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5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nl-NL" sz="5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nl-NL" sz="5400" b="0" dirty="0"/>
              </a:p>
            </p:txBody>
          </p:sp>
        </mc:Choice>
        <mc:Fallback xmlns="">
          <p:sp>
            <p:nvSpPr>
              <p:cNvPr id="8" name="Tekstvak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519" y="4474428"/>
                <a:ext cx="3543354" cy="83099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693760"/>
      </p:ext>
    </p:extLst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 and Background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0" y="1344613"/>
            <a:ext cx="9774238" cy="1522411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nl-NL" dirty="0"/>
              <a:t>C. Julius </a:t>
            </a:r>
            <a:r>
              <a:rPr lang="en-US" altLang="nl-NL" dirty="0" smtClean="0"/>
              <a:t>Wang (1999)</a:t>
            </a:r>
          </a:p>
          <a:p>
            <a:pPr marL="0" indent="0" algn="ctr">
              <a:buNone/>
            </a:pPr>
            <a:r>
              <a:rPr lang="en-US" altLang="nl-NL" dirty="0" smtClean="0"/>
              <a:t>Reliability Demonstration</a:t>
            </a:r>
            <a:endParaRPr lang="en-US" altLang="nl-NL" dirty="0"/>
          </a:p>
          <a:p>
            <a:endParaRPr lang="nl-NL" dirty="0"/>
          </a:p>
        </p:txBody>
      </p:sp>
      <p:graphicFrame>
        <p:nvGraphicFramePr>
          <p:cNvPr id="82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243720"/>
              </p:ext>
            </p:extLst>
          </p:nvPr>
        </p:nvGraphicFramePr>
        <p:xfrm>
          <a:off x="1258888" y="3182937"/>
          <a:ext cx="3314700" cy="280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6" name="Vergelijking" r:id="rId3" imgW="1244520" imgH="1091880" progId="Equation.3">
                  <p:embed/>
                </p:oleObj>
              </mc:Choice>
              <mc:Fallback>
                <p:oleObj name="Vergelijking" r:id="rId3" imgW="124452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182937"/>
                        <a:ext cx="3314700" cy="280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573583"/>
              </p:ext>
            </p:extLst>
          </p:nvPr>
        </p:nvGraphicFramePr>
        <p:xfrm>
          <a:off x="6016625" y="3398837"/>
          <a:ext cx="3336925" cy="235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7" name="Vergelijking" r:id="rId5" imgW="1282680" imgH="939600" progId="Equation.3">
                  <p:embed/>
                </p:oleObj>
              </mc:Choice>
              <mc:Fallback>
                <p:oleObj name="Vergelijking" r:id="rId5" imgW="128268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625" y="3398837"/>
                        <a:ext cx="3336925" cy="235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Text Box 9"/>
          <p:cNvSpPr txBox="1">
            <a:spLocks noChangeArrowheads="1"/>
          </p:cNvSpPr>
          <p:nvPr/>
        </p:nvSpPr>
        <p:spPr bwMode="auto">
          <a:xfrm>
            <a:off x="5027450" y="4306860"/>
            <a:ext cx="714269" cy="499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nl-NL" sz="2647" b="0" i="1">
                <a:solidFill>
                  <a:srgbClr val="000000"/>
                </a:solidFill>
                <a:latin typeface="Times New Roman" panose="02020603050405020304" pitchFamily="18" charset="0"/>
              </a:rPr>
              <a:t>or</a:t>
            </a:r>
            <a:endParaRPr lang="nl-NL" altLang="nl-NL" sz="2647" b="0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863837"/>
      </p:ext>
    </p:extLst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 and Background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0" y="1649414"/>
            <a:ext cx="9774238" cy="1217611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nl-NL" dirty="0" smtClean="0"/>
              <a:t>Confidence Level Demonstration</a:t>
            </a:r>
            <a:endParaRPr lang="en-US" altLang="nl-NL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668130"/>
              </p:ext>
            </p:extLst>
          </p:nvPr>
        </p:nvGraphicFramePr>
        <p:xfrm>
          <a:off x="2526733" y="2790825"/>
          <a:ext cx="6016172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2" name="Vergelijking" r:id="rId3" imgW="990170" imgH="330057" progId="Equation.3">
                  <p:embed/>
                </p:oleObj>
              </mc:Choice>
              <mc:Fallback>
                <p:oleObj name="Vergelijking" r:id="rId3" imgW="990170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6733" y="2790825"/>
                        <a:ext cx="6016172" cy="1981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7700" y="5573494"/>
            <a:ext cx="100409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3600" b="0" dirty="0" smtClean="0">
                <a:solidFill>
                  <a:srgbClr val="002F8C"/>
                </a:solidFill>
                <a:sym typeface="Greek Symbols"/>
              </a:rPr>
              <a:t>Confidence =</a:t>
            </a:r>
            <a:r>
              <a:rPr lang="en-US" altLang="nl-NL" sz="3600" b="0" dirty="0">
                <a:solidFill>
                  <a:srgbClr val="002F8C"/>
                </a:solidFill>
                <a:sym typeface="Greek Symbols"/>
              </a:rPr>
              <a:t> </a:t>
            </a:r>
            <a:r>
              <a:rPr lang="en-US" altLang="nl-NL" sz="3600" b="0" dirty="0" smtClean="0">
                <a:solidFill>
                  <a:srgbClr val="002F8C"/>
                </a:solidFill>
                <a:sym typeface="Greek Symbols"/>
              </a:rPr>
              <a:t>“Probability of </a:t>
            </a:r>
            <a:r>
              <a:rPr lang="en-US" altLang="nl-NL" sz="3600" b="0" dirty="0">
                <a:solidFill>
                  <a:srgbClr val="002F8C"/>
                </a:solidFill>
                <a:sym typeface="Greek Symbols"/>
              </a:rPr>
              <a:t>Detection</a:t>
            </a:r>
            <a:r>
              <a:rPr lang="en-US" altLang="nl-NL" sz="3600" b="0" dirty="0" smtClean="0">
                <a:solidFill>
                  <a:srgbClr val="002F8C"/>
                </a:solidFill>
                <a:sym typeface="Greek Symbols"/>
              </a:rPr>
              <a:t>” (PoD)</a:t>
            </a:r>
            <a:endParaRPr lang="en-US" altLang="nl-NL" sz="3600" b="0" dirty="0">
              <a:sym typeface="Greek Symbols"/>
            </a:endParaRPr>
          </a:p>
        </p:txBody>
      </p:sp>
    </p:spTree>
    <p:extLst>
      <p:ext uri="{BB962C8B-B14F-4D97-AF65-F5344CB8AC3E}">
        <p14:creationId xmlns:p14="http://schemas.microsoft.com/office/powerpoint/2010/main" val="1040816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 and Background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0" y="1344614"/>
            <a:ext cx="9774238" cy="989012"/>
          </a:xfrm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2400" i="1" dirty="0"/>
              <a:t>Example: 	</a:t>
            </a:r>
            <a:r>
              <a:rPr lang="en-US" altLang="nl-NL" sz="2400" i="1" dirty="0" smtClean="0"/>
              <a:t>R </a:t>
            </a:r>
            <a:r>
              <a:rPr lang="en-US" altLang="nl-NL" sz="2400" i="1" baseline="-25000" dirty="0" smtClean="0"/>
              <a:t>T</a:t>
            </a:r>
            <a:r>
              <a:rPr lang="en-US" altLang="nl-NL" sz="2400" i="1" dirty="0" smtClean="0"/>
              <a:t> </a:t>
            </a:r>
            <a:r>
              <a:rPr lang="en-US" altLang="nl-NL" sz="2400" i="1" dirty="0"/>
              <a:t>= 0,95 	T  = </a:t>
            </a:r>
            <a:r>
              <a:rPr lang="en-US" altLang="nl-NL" sz="2400" i="1" dirty="0" smtClean="0"/>
              <a:t>100	t  </a:t>
            </a:r>
            <a:r>
              <a:rPr lang="en-US" altLang="nl-NL" sz="2400" i="1" dirty="0"/>
              <a:t>= </a:t>
            </a:r>
            <a:r>
              <a:rPr lang="en-US" altLang="nl-NL" sz="2400" i="1" dirty="0" smtClean="0"/>
              <a:t>150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2400" i="1" dirty="0"/>
              <a:t>	</a:t>
            </a:r>
            <a:r>
              <a:rPr lang="en-US" altLang="nl-NL" sz="2400" i="1" dirty="0" smtClean="0"/>
              <a:t>	</a:t>
            </a:r>
            <a:r>
              <a:rPr lang="en-US" altLang="nl-NL" sz="2400" i="1" dirty="0"/>
              <a:t>	n = 10		</a:t>
            </a:r>
            <a:r>
              <a:rPr lang="en-US" altLang="nl-NL" sz="2400" i="1" dirty="0" smtClean="0"/>
              <a:t>Bèta </a:t>
            </a:r>
            <a:r>
              <a:rPr lang="en-US" altLang="nl-NL" sz="2400" i="1" dirty="0"/>
              <a:t>= 2</a:t>
            </a:r>
          </a:p>
          <a:p>
            <a:endParaRPr lang="nl-NL" sz="2400" b="1" dirty="0"/>
          </a:p>
        </p:txBody>
      </p:sp>
      <p:graphicFrame>
        <p:nvGraphicFramePr>
          <p:cNvPr id="1024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279339"/>
              </p:ext>
            </p:extLst>
          </p:nvPr>
        </p:nvGraphicFramePr>
        <p:xfrm>
          <a:off x="2452805" y="2333626"/>
          <a:ext cx="5784616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" name="Vergelijking" r:id="rId3" imgW="990170" imgH="330057" progId="Equation.3">
                  <p:embed/>
                </p:oleObj>
              </mc:Choice>
              <mc:Fallback>
                <p:oleObj name="Vergelijking" r:id="rId3" imgW="990170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805" y="2333626"/>
                        <a:ext cx="5784616" cy="1905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Rectangle 5"/>
          <p:cNvSpPr>
            <a:spLocks noChangeArrowheads="1"/>
          </p:cNvSpPr>
          <p:nvPr/>
        </p:nvSpPr>
        <p:spPr bwMode="auto">
          <a:xfrm>
            <a:off x="774617" y="4710470"/>
            <a:ext cx="9649619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4000" b="0" dirty="0" smtClean="0">
                <a:solidFill>
                  <a:srgbClr val="002F8C"/>
                </a:solidFill>
              </a:rPr>
              <a:t>The “Confidence Level” = PoD = 68</a:t>
            </a:r>
            <a:r>
              <a:rPr lang="en-US" altLang="nl-NL" sz="4000" b="0" dirty="0">
                <a:solidFill>
                  <a:srgbClr val="002F8C"/>
                </a:solidFill>
              </a:rPr>
              <a:t>% </a:t>
            </a:r>
            <a:endParaRPr lang="en-US" altLang="nl-NL" sz="4000" b="0" dirty="0">
              <a:solidFill>
                <a:srgbClr val="002F8C"/>
              </a:solidFill>
              <a:sym typeface="Greek Symbols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nl-NL" sz="2800" b="0" u="sng" dirty="0">
              <a:solidFill>
                <a:srgbClr val="002F8C"/>
              </a:solidFill>
              <a:sym typeface="Greek Symbols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b="0" i="1" dirty="0" smtClean="0">
                <a:sym typeface="Greek Symbols"/>
              </a:rPr>
              <a:t>PoD = Probability </a:t>
            </a:r>
            <a:r>
              <a:rPr lang="en-US" altLang="nl-NL" b="0" i="1" dirty="0">
                <a:sym typeface="Greek Symbols"/>
              </a:rPr>
              <a:t>of </a:t>
            </a:r>
            <a:r>
              <a:rPr lang="en-US" altLang="nl-NL" b="0" i="1" dirty="0" smtClean="0">
                <a:sym typeface="Greek Symbols"/>
              </a:rPr>
              <a:t>Detecting One </a:t>
            </a:r>
            <a:r>
              <a:rPr lang="en-US" altLang="nl-NL" b="0" i="1" dirty="0">
                <a:sym typeface="Greek Symbols"/>
              </a:rPr>
              <a:t>or m</a:t>
            </a:r>
            <a:r>
              <a:rPr lang="en-US" altLang="nl-NL" b="0" i="1" dirty="0" smtClean="0">
                <a:sym typeface="Greek Symbols"/>
              </a:rPr>
              <a:t>ore failures, IF </a:t>
            </a:r>
            <a:r>
              <a:rPr lang="en-US" altLang="nl-NL" b="0" i="1" dirty="0">
                <a:sym typeface="Greek Symbols"/>
              </a:rPr>
              <a:t>the </a:t>
            </a:r>
            <a:r>
              <a:rPr lang="en-US" altLang="nl-NL" b="0" i="1" dirty="0" smtClean="0">
                <a:sym typeface="Greek Symbols"/>
              </a:rPr>
              <a:t>Component Reliability @ time T is 0,95</a:t>
            </a:r>
            <a:r>
              <a:rPr lang="en-US" altLang="nl-NL" b="0" i="1" dirty="0">
                <a:sym typeface="Greek Symbols"/>
              </a:rPr>
              <a:t> </a:t>
            </a:r>
            <a:r>
              <a:rPr lang="en-US" altLang="nl-NL" b="0" i="1" dirty="0" smtClean="0">
                <a:sym typeface="Greek Symbols"/>
              </a:rPr>
              <a:t>or lower</a:t>
            </a:r>
            <a:endParaRPr lang="en-US" altLang="nl-NL" b="0" i="1" dirty="0">
              <a:sym typeface="Greek Symbols"/>
            </a:endParaRPr>
          </a:p>
        </p:txBody>
      </p:sp>
    </p:spTree>
    <p:extLst>
      <p:ext uri="{BB962C8B-B14F-4D97-AF65-F5344CB8AC3E}">
        <p14:creationId xmlns:p14="http://schemas.microsoft.com/office/powerpoint/2010/main" val="2148956920"/>
      </p:ext>
    </p:extLst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 and Background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647700" y="1344614"/>
            <a:ext cx="4925219" cy="379412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 smtClean="0"/>
              <a:t>Example: R=0,8 @Time T and Beta = 3 </a:t>
            </a:r>
            <a:endParaRPr lang="en-US" sz="2000" i="1" dirty="0"/>
          </a:p>
        </p:txBody>
      </p:sp>
      <p:graphicFrame>
        <p:nvGraphicFramePr>
          <p:cNvPr id="6" name="Grafie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4218591"/>
              </p:ext>
            </p:extLst>
          </p:nvPr>
        </p:nvGraphicFramePr>
        <p:xfrm>
          <a:off x="1482292" y="1973587"/>
          <a:ext cx="8485981" cy="514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9254764" y="2714625"/>
            <a:ext cx="966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dirty="0" smtClean="0">
                <a:latin typeface="Calibri" panose="020F0502020204030204" pitchFamily="34" charset="0"/>
              </a:rPr>
              <a:t>n =</a:t>
            </a:r>
            <a:endParaRPr lang="nl-NL" sz="1600" b="0" dirty="0">
              <a:latin typeface="Calibri" panose="020F0502020204030204" pitchFamily="34" charset="0"/>
            </a:endParaRPr>
          </a:p>
        </p:txBody>
      </p:sp>
      <p:grpSp>
        <p:nvGrpSpPr>
          <p:cNvPr id="26" name="Groep 25"/>
          <p:cNvGrpSpPr/>
          <p:nvPr/>
        </p:nvGrpSpPr>
        <p:grpSpPr>
          <a:xfrm>
            <a:off x="2287729" y="2868781"/>
            <a:ext cx="7552390" cy="3605619"/>
            <a:chOff x="2287729" y="2868781"/>
            <a:chExt cx="7552390" cy="3605619"/>
          </a:xfrm>
        </p:grpSpPr>
        <p:cxnSp>
          <p:nvCxnSpPr>
            <p:cNvPr id="3" name="Rechte verbindingslijn met pijl 2"/>
            <p:cNvCxnSpPr/>
            <p:nvPr/>
          </p:nvCxnSpPr>
          <p:spPr bwMode="auto">
            <a:xfrm>
              <a:off x="2287729" y="2868781"/>
              <a:ext cx="3457481" cy="0"/>
            </a:xfrm>
            <a:prstGeom prst="straightConnector1">
              <a:avLst/>
            </a:prstGeom>
            <a:ln w="19050">
              <a:headEnd type="none" w="sm" len="sm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" name="Rechte verbindingslijn met pijl 7"/>
            <p:cNvCxnSpPr/>
            <p:nvPr/>
          </p:nvCxnSpPr>
          <p:spPr bwMode="auto">
            <a:xfrm>
              <a:off x="5745210" y="2868781"/>
              <a:ext cx="0" cy="3605619"/>
            </a:xfrm>
            <a:prstGeom prst="straightConnector1">
              <a:avLst/>
            </a:prstGeom>
            <a:ln w="19050">
              <a:headEnd type="none" w="sm" len="sm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2" name="Ovaal 11"/>
            <p:cNvSpPr/>
            <p:nvPr/>
          </p:nvSpPr>
          <p:spPr bwMode="auto">
            <a:xfrm>
              <a:off x="9001919" y="3635134"/>
              <a:ext cx="838200" cy="304800"/>
            </a:xfrm>
            <a:prstGeom prst="ellipse">
              <a:avLst/>
            </a:prstGeom>
            <a:noFill/>
            <a:ln w="19050">
              <a:headEnd type="none" w="sm" len="sm"/>
              <a:tailEnd type="none" w="sm" len="sm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aphicFrame>
        <p:nvGraphicFramePr>
          <p:cNvPr id="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025642"/>
              </p:ext>
            </p:extLst>
          </p:nvPr>
        </p:nvGraphicFramePr>
        <p:xfrm>
          <a:off x="8663001" y="1381948"/>
          <a:ext cx="1796590" cy="591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1" name="Vergelijking" r:id="rId4" imgW="990170" imgH="330057" progId="Equation.3">
                  <p:embed/>
                </p:oleObj>
              </mc:Choice>
              <mc:Fallback>
                <p:oleObj name="Vergelijking" r:id="rId4" imgW="990170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3001" y="1381948"/>
                        <a:ext cx="1796590" cy="59163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ep 26"/>
          <p:cNvGrpSpPr/>
          <p:nvPr/>
        </p:nvGrpSpPr>
        <p:grpSpPr>
          <a:xfrm>
            <a:off x="2287728" y="2864070"/>
            <a:ext cx="7552391" cy="3605619"/>
            <a:chOff x="2287728" y="2864070"/>
            <a:chExt cx="7552391" cy="3605619"/>
          </a:xfrm>
        </p:grpSpPr>
        <p:sp>
          <p:nvSpPr>
            <p:cNvPr id="14" name="Ovaal 13"/>
            <p:cNvSpPr/>
            <p:nvPr/>
          </p:nvSpPr>
          <p:spPr bwMode="auto">
            <a:xfrm>
              <a:off x="9001919" y="5915025"/>
              <a:ext cx="838200" cy="304800"/>
            </a:xfrm>
            <a:prstGeom prst="ellipse">
              <a:avLst/>
            </a:prstGeom>
            <a:noFill/>
            <a:ln w="19050">
              <a:solidFill>
                <a:srgbClr val="CC0000"/>
              </a:solidFill>
              <a:headEnd type="none" w="sm" len="sm"/>
              <a:tailEnd type="none" w="sm" len="sm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5" name="Rechte verbindingslijn met pijl 14"/>
            <p:cNvCxnSpPr/>
            <p:nvPr/>
          </p:nvCxnSpPr>
          <p:spPr bwMode="auto">
            <a:xfrm flipV="1">
              <a:off x="2287728" y="2867602"/>
              <a:ext cx="2330591" cy="1179"/>
            </a:xfrm>
            <a:prstGeom prst="straightConnector1">
              <a:avLst/>
            </a:prstGeom>
            <a:ln w="19050">
              <a:solidFill>
                <a:srgbClr val="CC0000"/>
              </a:solidFill>
              <a:headEnd type="none" w="sm" len="sm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Rechte verbindingslijn met pijl 23"/>
            <p:cNvCxnSpPr/>
            <p:nvPr/>
          </p:nvCxnSpPr>
          <p:spPr bwMode="auto">
            <a:xfrm>
              <a:off x="4610675" y="2864070"/>
              <a:ext cx="0" cy="3605619"/>
            </a:xfrm>
            <a:prstGeom prst="straightConnector1">
              <a:avLst/>
            </a:prstGeom>
            <a:ln w="19050">
              <a:solidFill>
                <a:srgbClr val="CC0000"/>
              </a:solidFill>
              <a:headEnd type="none" w="sm" len="sm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25266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 and Background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002F8C"/>
                </a:solidFill>
              </a:rPr>
              <a:t>Test Credit</a:t>
            </a:r>
          </a:p>
          <a:p>
            <a:pPr marL="0" indent="0" algn="ctr">
              <a:buNone/>
            </a:pPr>
            <a:r>
              <a:rPr lang="en-US" altLang="nl-NL" dirty="0" smtClean="0"/>
              <a:t>Non-testing </a:t>
            </a:r>
            <a:r>
              <a:rPr lang="en-US" altLang="nl-NL" dirty="0"/>
              <a:t>activities; Engineering activities</a:t>
            </a:r>
            <a:endParaRPr lang="nl-NL" altLang="nl-NL" dirty="0"/>
          </a:p>
          <a:p>
            <a:endParaRPr lang="en-US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/>
          <a:srcRect t="7621"/>
          <a:stretch/>
        </p:blipFill>
        <p:spPr>
          <a:xfrm>
            <a:off x="647700" y="3324225"/>
            <a:ext cx="9556368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62652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dirty="0"/>
              <a:t>Test </a:t>
            </a:r>
            <a:r>
              <a:rPr lang="en-US" altLang="nl-NL" dirty="0" smtClean="0"/>
              <a:t>Credit</a:t>
            </a:r>
            <a:endParaRPr lang="nl-NL" altLang="nl-NL" dirty="0"/>
          </a:p>
        </p:txBody>
      </p:sp>
      <p:graphicFrame>
        <p:nvGraphicFramePr>
          <p:cNvPr id="82161" name="Group 24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429416"/>
              </p:ext>
            </p:extLst>
          </p:nvPr>
        </p:nvGraphicFramePr>
        <p:xfrm>
          <a:off x="1077119" y="3037688"/>
          <a:ext cx="9265231" cy="3486937"/>
        </p:xfrm>
        <a:graphic>
          <a:graphicData uri="http://schemas.openxmlformats.org/drawingml/2006/table">
            <a:tbl>
              <a:tblPr/>
              <a:tblGrid>
                <a:gridCol w="6332038"/>
                <a:gridCol w="2933193"/>
              </a:tblGrid>
              <a:tr h="6351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Engineering Activity</a:t>
                      </a:r>
                      <a:endParaRPr kumimoji="0" lang="en-US" altLang="nl-NL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Test Credit</a:t>
                      </a:r>
                      <a:endParaRPr kumimoji="0" lang="nl-NL" altLang="nl-NL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Warranty Analysis of the previous design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5 %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6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Reliability Analysis previous design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5 %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Strength Calculations, Fatigue calculations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10 %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Stress measurements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5 %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FEM analysis + verification of stresses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10 %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FMEA completion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5 %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Laboratory test results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10 %</a:t>
                      </a:r>
                      <a:endParaRPr kumimoji="0" lang="en-US" altLang="nl-N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0931" marR="120931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386" name="Tijdelijke aanduiding voor dianummer 3"/>
          <p:cNvSpPr>
            <a:spLocks noGrp="1"/>
          </p:cNvSpPr>
          <p:nvPr>
            <p:ph type="sldNum" sz="quarter" idx="4294967295"/>
          </p:nvPr>
        </p:nvSpPr>
        <p:spPr>
          <a:xfrm>
            <a:off x="0" y="7058025"/>
            <a:ext cx="2227263" cy="504825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2647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9325" indent="-315125">
              <a:spcBef>
                <a:spcPct val="20000"/>
              </a:spcBef>
              <a:buClr>
                <a:schemeClr val="tx1"/>
              </a:buClr>
              <a:buChar char="•"/>
              <a:defRPr sz="2647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60500" indent="-252100">
              <a:spcBef>
                <a:spcPct val="20000"/>
              </a:spcBef>
              <a:buClr>
                <a:schemeClr val="tx1"/>
              </a:buClr>
              <a:buChar char="–"/>
              <a:defRPr sz="2647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64701" indent="-252100">
              <a:spcBef>
                <a:spcPct val="20000"/>
              </a:spcBef>
              <a:buClr>
                <a:schemeClr val="tx1"/>
              </a:buClr>
              <a:buChar char="•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68901" indent="-252100">
              <a:spcBef>
                <a:spcPct val="20000"/>
              </a:spcBef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3101" indent="-25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77301" indent="-25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1501" indent="-25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85701" indent="-25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17E6F96-708A-4672-9D66-574D88CFDF83}" type="slidenum">
              <a:rPr lang="en-US" altLang="nl-NL" sz="1323" b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nl-NL" sz="1323" b="0"/>
          </a:p>
        </p:txBody>
      </p:sp>
      <p:sp>
        <p:nvSpPr>
          <p:cNvPr id="16389" name="Text Box 34"/>
          <p:cNvSpPr txBox="1">
            <a:spLocks noChangeArrowheads="1"/>
          </p:cNvSpPr>
          <p:nvPr/>
        </p:nvSpPr>
        <p:spPr bwMode="auto">
          <a:xfrm>
            <a:off x="4607292" y="1176444"/>
            <a:ext cx="184731" cy="70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nl-NL" sz="3970" b="0"/>
          </a:p>
        </p:txBody>
      </p:sp>
      <p:sp>
        <p:nvSpPr>
          <p:cNvPr id="16390" name="Text Box 124"/>
          <p:cNvSpPr txBox="1">
            <a:spLocks noChangeArrowheads="1"/>
          </p:cNvSpPr>
          <p:nvPr/>
        </p:nvSpPr>
        <p:spPr bwMode="auto">
          <a:xfrm>
            <a:off x="2103305" y="1782756"/>
            <a:ext cx="6670014" cy="703269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nl-NL" sz="4000" b="0" dirty="0" smtClean="0">
                <a:solidFill>
                  <a:srgbClr val="002F8C"/>
                </a:solidFill>
              </a:rPr>
              <a:t>Max. </a:t>
            </a:r>
            <a:r>
              <a:rPr lang="en-US" altLang="nl-NL" sz="4000" b="0" dirty="0">
                <a:solidFill>
                  <a:srgbClr val="002F8C"/>
                </a:solidFill>
              </a:rPr>
              <a:t>50% </a:t>
            </a:r>
            <a:r>
              <a:rPr lang="en-US" altLang="nl-NL" sz="4000" b="0" dirty="0" smtClean="0">
                <a:solidFill>
                  <a:srgbClr val="002F8C"/>
                </a:solidFill>
              </a:rPr>
              <a:t>Test Credit</a:t>
            </a:r>
            <a:endParaRPr lang="nl-NL" altLang="nl-NL" sz="4000" b="0" dirty="0">
              <a:solidFill>
                <a:srgbClr val="002F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8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Test Credit</a:t>
            </a:r>
            <a:endParaRPr lang="nl-NL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06886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704148"/>
              </p:ext>
            </p:extLst>
          </p:nvPr>
        </p:nvGraphicFramePr>
        <p:xfrm>
          <a:off x="2354642" y="2304206"/>
          <a:ext cx="6037677" cy="1426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9" name="Vergelijking" r:id="rId3" imgW="1473120" imgH="330120" progId="Equation.3">
                  <p:embed/>
                </p:oleObj>
              </mc:Choice>
              <mc:Fallback>
                <p:oleObj name="Vergelijking" r:id="rId3" imgW="1473120" imgH="3301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4642" y="2304206"/>
                        <a:ext cx="6037677" cy="14265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06886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106886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106886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106886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21" name="Tijdelijke aanduiding voor inhoud 20"/>
          <p:cNvSpPr>
            <a:spLocks noGrp="1"/>
          </p:cNvSpPr>
          <p:nvPr>
            <p:ph idx="1"/>
          </p:nvPr>
        </p:nvSpPr>
        <p:spPr>
          <a:xfrm>
            <a:off x="647700" y="1344614"/>
            <a:ext cx="9774238" cy="989011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002F8C"/>
                </a:solidFill>
              </a:rPr>
              <a:t>From Credit to Confidence</a:t>
            </a:r>
            <a:endParaRPr lang="en-US" sz="4000" dirty="0">
              <a:solidFill>
                <a:srgbClr val="002F8C"/>
              </a:solidFill>
            </a:endParaRPr>
          </a:p>
        </p:txBody>
      </p:sp>
      <p:grpSp>
        <p:nvGrpSpPr>
          <p:cNvPr id="3" name="Groep 2"/>
          <p:cNvGrpSpPr/>
          <p:nvPr/>
        </p:nvGrpSpPr>
        <p:grpSpPr>
          <a:xfrm>
            <a:off x="2715273" y="3914715"/>
            <a:ext cx="5296046" cy="1924110"/>
            <a:chOff x="2715273" y="3914715"/>
            <a:chExt cx="5296046" cy="1924110"/>
          </a:xfrm>
        </p:grpSpPr>
        <p:sp>
          <p:nvSpPr>
            <p:cNvPr id="4" name="Tekstvak 3"/>
            <p:cNvSpPr txBox="1"/>
            <p:nvPr/>
          </p:nvSpPr>
          <p:spPr>
            <a:xfrm>
              <a:off x="4316413" y="3914715"/>
              <a:ext cx="2057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0" i="1" dirty="0"/>
                <a:t>f</a:t>
              </a:r>
              <a:r>
                <a:rPr lang="en-US" b="0" i="1" dirty="0" smtClean="0"/>
                <a:t>rom which:</a:t>
              </a:r>
              <a:endParaRPr lang="en-US" b="0" i="1" dirty="0"/>
            </a:p>
          </p:txBody>
        </p:sp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1564987"/>
                </p:ext>
              </p:extLst>
            </p:nvPr>
          </p:nvGraphicFramePr>
          <p:xfrm>
            <a:off x="2715273" y="4493556"/>
            <a:ext cx="5296046" cy="1345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0" name="Vergelijking" r:id="rId5" imgW="1879560" imgH="482400" progId="Equation.3">
                    <p:embed/>
                  </p:oleObj>
                </mc:Choice>
                <mc:Fallback>
                  <p:oleObj name="Vergelijking" r:id="rId5" imgW="187956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5273" y="4493556"/>
                          <a:ext cx="5296046" cy="1345269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Tekstvak 4"/>
          <p:cNvSpPr txBox="1"/>
          <p:nvPr/>
        </p:nvSpPr>
        <p:spPr>
          <a:xfrm>
            <a:off x="647700" y="6372225"/>
            <a:ext cx="9774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solidFill>
                  <a:srgbClr val="002F8C"/>
                </a:solidFill>
              </a:rPr>
              <a:t>The Test Credit is transformed to an equivalent test length </a:t>
            </a:r>
            <a:r>
              <a:rPr lang="en-US" sz="2400" b="0" i="1" dirty="0" err="1" smtClean="0">
                <a:solidFill>
                  <a:srgbClr val="002F8C"/>
                </a:solidFill>
              </a:rPr>
              <a:t>t</a:t>
            </a:r>
            <a:r>
              <a:rPr lang="en-US" sz="2400" b="0" i="1" baseline="-25000" dirty="0" err="1" smtClean="0">
                <a:solidFill>
                  <a:srgbClr val="002F8C"/>
                </a:solidFill>
              </a:rPr>
              <a:t>Credit</a:t>
            </a:r>
            <a:r>
              <a:rPr lang="en-US" sz="2400" b="0" i="1" dirty="0" smtClean="0">
                <a:solidFill>
                  <a:srgbClr val="002F8C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2676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3"/>
          <p:cNvSpPr>
            <a:spLocks noChangeArrowheads="1"/>
          </p:cNvSpPr>
          <p:nvPr/>
        </p:nvSpPr>
        <p:spPr bwMode="auto">
          <a:xfrm>
            <a:off x="1691628" y="3380533"/>
            <a:ext cx="1985248" cy="476179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9250" tIns="51610" rIns="99250" bIns="51610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1764" dirty="0">
                <a:solidFill>
                  <a:schemeClr val="tx1"/>
                </a:solidFill>
              </a:rPr>
              <a:t>Failure-Modes</a:t>
            </a:r>
            <a:endParaRPr lang="nl-NL" altLang="nl-NL" sz="1764" dirty="0">
              <a:solidFill>
                <a:schemeClr val="tx1"/>
              </a:solidFill>
            </a:endParaRPr>
          </a:p>
        </p:txBody>
      </p:sp>
      <p:sp>
        <p:nvSpPr>
          <p:cNvPr id="21509" name="AutoShape 4"/>
          <p:cNvSpPr>
            <a:spLocks noChangeArrowheads="1"/>
          </p:cNvSpPr>
          <p:nvPr/>
        </p:nvSpPr>
        <p:spPr bwMode="auto">
          <a:xfrm>
            <a:off x="1695130" y="4317136"/>
            <a:ext cx="1985248" cy="476179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9250" tIns="51610" rIns="99250" bIns="51610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1764">
                <a:solidFill>
                  <a:schemeClr val="tx1"/>
                </a:solidFill>
              </a:rPr>
              <a:t>Test Credit </a:t>
            </a:r>
            <a:endParaRPr lang="nl-NL" altLang="nl-NL" sz="1764">
              <a:solidFill>
                <a:schemeClr val="tx1"/>
              </a:solidFill>
            </a:endParaRPr>
          </a:p>
        </p:txBody>
      </p:sp>
      <p:sp>
        <p:nvSpPr>
          <p:cNvPr id="21510" name="AutoShape 17"/>
          <p:cNvSpPr>
            <a:spLocks noChangeArrowheads="1"/>
          </p:cNvSpPr>
          <p:nvPr/>
        </p:nvSpPr>
        <p:spPr bwMode="auto">
          <a:xfrm>
            <a:off x="2020752" y="1547592"/>
            <a:ext cx="1327000" cy="476179"/>
          </a:xfrm>
          <a:prstGeom prst="flowChartProcess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9250" tIns="51610" rIns="99250" bIns="51610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nl-NL" sz="1764" dirty="0" smtClean="0">
                <a:solidFill>
                  <a:schemeClr val="tx1"/>
                </a:solidFill>
              </a:rPr>
              <a:t>Start</a:t>
            </a:r>
            <a:endParaRPr lang="en-GB" altLang="nl-NL" sz="1764" dirty="0">
              <a:solidFill>
                <a:schemeClr val="tx1"/>
              </a:solidFill>
            </a:endParaRPr>
          </a:p>
        </p:txBody>
      </p:sp>
      <p:sp>
        <p:nvSpPr>
          <p:cNvPr id="21511" name="AutoShape 19"/>
          <p:cNvSpPr>
            <a:spLocks noChangeArrowheads="1"/>
          </p:cNvSpPr>
          <p:nvPr/>
        </p:nvSpPr>
        <p:spPr bwMode="auto">
          <a:xfrm>
            <a:off x="1689877" y="2471940"/>
            <a:ext cx="1985248" cy="476179"/>
          </a:xfrm>
          <a:prstGeom prst="flowChartAlternateProcess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nl-NL" sz="1764" dirty="0" smtClean="0">
                <a:solidFill>
                  <a:schemeClr val="tx1"/>
                </a:solidFill>
              </a:rPr>
              <a:t>Reliability </a:t>
            </a:r>
            <a:r>
              <a:rPr lang="en-GB" altLang="nl-NL" sz="1764" dirty="0">
                <a:solidFill>
                  <a:schemeClr val="tx1"/>
                </a:solidFill>
              </a:rPr>
              <a:t>Target</a:t>
            </a:r>
          </a:p>
        </p:txBody>
      </p:sp>
      <p:sp>
        <p:nvSpPr>
          <p:cNvPr id="21512" name="AutoShape 22"/>
          <p:cNvSpPr>
            <a:spLocks noChangeArrowheads="1"/>
          </p:cNvSpPr>
          <p:nvPr/>
        </p:nvSpPr>
        <p:spPr bwMode="auto">
          <a:xfrm>
            <a:off x="1695130" y="5301006"/>
            <a:ext cx="1985248" cy="476179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9250" tIns="51610" rIns="99250" bIns="51610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1764">
                <a:solidFill>
                  <a:schemeClr val="tx1"/>
                </a:solidFill>
              </a:rPr>
              <a:t>Planned Tests </a:t>
            </a:r>
            <a:endParaRPr lang="nl-NL" altLang="nl-NL" sz="1764">
              <a:solidFill>
                <a:schemeClr val="tx1"/>
              </a:solidFill>
            </a:endParaRPr>
          </a:p>
        </p:txBody>
      </p:sp>
      <p:cxnSp>
        <p:nvCxnSpPr>
          <p:cNvPr id="21513" name="AutoShape 24"/>
          <p:cNvCxnSpPr>
            <a:cxnSpLocks noChangeShapeType="1"/>
            <a:stCxn id="21510" idx="2"/>
            <a:endCxn id="21511" idx="0"/>
          </p:cNvCxnSpPr>
          <p:nvPr/>
        </p:nvCxnSpPr>
        <p:spPr bwMode="auto">
          <a:xfrm rot="5400000">
            <a:off x="2459293" y="2246980"/>
            <a:ext cx="448169" cy="175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accent3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4" name="AutoShape 26"/>
          <p:cNvCxnSpPr>
            <a:cxnSpLocks noChangeShapeType="1"/>
            <a:stCxn id="21511" idx="2"/>
            <a:endCxn id="21508" idx="0"/>
          </p:cNvCxnSpPr>
          <p:nvPr/>
        </p:nvCxnSpPr>
        <p:spPr bwMode="auto">
          <a:xfrm rot="16200000" flipH="1">
            <a:off x="2467170" y="3163452"/>
            <a:ext cx="432414" cy="175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accent3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5" name="AutoShape 27"/>
          <p:cNvCxnSpPr>
            <a:cxnSpLocks noChangeShapeType="1"/>
            <a:stCxn id="21509" idx="2"/>
            <a:endCxn id="21512" idx="0"/>
          </p:cNvCxnSpPr>
          <p:nvPr/>
        </p:nvCxnSpPr>
        <p:spPr bwMode="auto">
          <a:xfrm rot="5400000">
            <a:off x="2433907" y="5047161"/>
            <a:ext cx="507691" cy="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accent3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6" name="AutoShape 28"/>
          <p:cNvSpPr>
            <a:spLocks noChangeArrowheads="1"/>
          </p:cNvSpPr>
          <p:nvPr/>
        </p:nvSpPr>
        <p:spPr bwMode="auto">
          <a:xfrm>
            <a:off x="1693379" y="6200846"/>
            <a:ext cx="1985248" cy="476179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9250" tIns="51610" rIns="99250" bIns="51610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1764">
                <a:solidFill>
                  <a:schemeClr val="tx1"/>
                </a:solidFill>
              </a:rPr>
              <a:t>Test Relevance</a:t>
            </a:r>
            <a:endParaRPr lang="nl-NL" altLang="nl-NL" sz="1764">
              <a:solidFill>
                <a:schemeClr val="tx1"/>
              </a:solidFill>
            </a:endParaRPr>
          </a:p>
        </p:txBody>
      </p:sp>
      <p:cxnSp>
        <p:nvCxnSpPr>
          <p:cNvPr id="21517" name="AutoShape 29"/>
          <p:cNvCxnSpPr>
            <a:cxnSpLocks noChangeShapeType="1"/>
            <a:stCxn id="21512" idx="2"/>
            <a:endCxn id="21516" idx="0"/>
          </p:cNvCxnSpPr>
          <p:nvPr/>
        </p:nvCxnSpPr>
        <p:spPr bwMode="auto">
          <a:xfrm rot="5400000">
            <a:off x="2475048" y="5988141"/>
            <a:ext cx="423660" cy="175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accent3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1504" name="Groep 21503"/>
          <p:cNvGrpSpPr/>
          <p:nvPr/>
        </p:nvGrpSpPr>
        <p:grpSpPr>
          <a:xfrm>
            <a:off x="2686003" y="2151939"/>
            <a:ext cx="5522842" cy="4525086"/>
            <a:chOff x="2686003" y="2151939"/>
            <a:chExt cx="5522842" cy="4525086"/>
          </a:xfrm>
        </p:grpSpPr>
        <p:pic>
          <p:nvPicPr>
            <p:cNvPr id="7" name="Afbeelding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87"/>
            <a:stretch/>
          </p:blipFill>
          <p:spPr>
            <a:xfrm>
              <a:off x="4892365" y="2151939"/>
              <a:ext cx="3316480" cy="2555411"/>
            </a:xfrm>
            <a:prstGeom prst="rect">
              <a:avLst/>
            </a:prstGeom>
          </p:spPr>
        </p:pic>
        <p:sp>
          <p:nvSpPr>
            <p:cNvPr id="21521" name="AutoShape 8"/>
            <p:cNvSpPr>
              <a:spLocks noChangeArrowheads="1"/>
            </p:cNvSpPr>
            <p:nvPr/>
          </p:nvSpPr>
          <p:spPr bwMode="auto">
            <a:xfrm>
              <a:off x="6049114" y="2345563"/>
              <a:ext cx="819205" cy="2197862"/>
            </a:xfrm>
            <a:prstGeom prst="flowChartManualOperation">
              <a:avLst/>
            </a:prstGeom>
            <a:noFill/>
            <a:ln>
              <a:noFill/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lIns="99250" tIns="51610" rIns="99250" bIns="51610" anchor="ctr"/>
            <a:lstStyle>
              <a:lvl1pPr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nl-NL" altLang="nl-NL" sz="2206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cxnSp>
          <p:nvCxnSpPr>
            <p:cNvPr id="21526" name="AutoShape 30"/>
            <p:cNvCxnSpPr>
              <a:cxnSpLocks noChangeShapeType="1"/>
              <a:stCxn id="21516" idx="2"/>
              <a:endCxn id="21521" idx="0"/>
            </p:cNvCxnSpPr>
            <p:nvPr/>
          </p:nvCxnSpPr>
          <p:spPr bwMode="auto">
            <a:xfrm rot="5400000" flipH="1" flipV="1">
              <a:off x="2406629" y="2624937"/>
              <a:ext cx="4331462" cy="3772714"/>
            </a:xfrm>
            <a:prstGeom prst="bentConnector5">
              <a:avLst>
                <a:gd name="adj1" fmla="val -5278"/>
                <a:gd name="adj2" fmla="val 57727"/>
                <a:gd name="adj3" fmla="val 105278"/>
              </a:avLst>
            </a:prstGeom>
            <a:noFill/>
            <a:ln w="38100">
              <a:solidFill>
                <a:schemeClr val="accent3">
                  <a:lumMod val="65000"/>
                </a:schemeClr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1519" name="AutoShape 33"/>
          <p:cNvCxnSpPr>
            <a:cxnSpLocks noChangeShapeType="1"/>
            <a:stCxn id="21508" idx="2"/>
            <a:endCxn id="21509" idx="0"/>
          </p:cNvCxnSpPr>
          <p:nvPr/>
        </p:nvCxnSpPr>
        <p:spPr bwMode="auto">
          <a:xfrm rot="16200000" flipH="1">
            <a:off x="2455791" y="4085173"/>
            <a:ext cx="460423" cy="350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accent3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RVP Flowchart</a:t>
            </a:r>
            <a:endParaRPr lang="nl-NL" dirty="0"/>
          </a:p>
        </p:txBody>
      </p:sp>
      <p:grpSp>
        <p:nvGrpSpPr>
          <p:cNvPr id="21534" name="Groep 21533"/>
          <p:cNvGrpSpPr/>
          <p:nvPr/>
        </p:nvGrpSpPr>
        <p:grpSpPr>
          <a:xfrm>
            <a:off x="5862358" y="4543425"/>
            <a:ext cx="1192808" cy="2590800"/>
            <a:chOff x="5862358" y="4543425"/>
            <a:chExt cx="1192808" cy="2590800"/>
          </a:xfrm>
        </p:grpSpPr>
        <p:sp>
          <p:nvSpPr>
            <p:cNvPr id="21520" name="AutoShape 5"/>
            <p:cNvSpPr>
              <a:spLocks noChangeArrowheads="1"/>
            </p:cNvSpPr>
            <p:nvPr/>
          </p:nvSpPr>
          <p:spPr bwMode="auto">
            <a:xfrm>
              <a:off x="5862358" y="4805936"/>
              <a:ext cx="1192199" cy="1032889"/>
            </a:xfrm>
            <a:prstGeom prst="flowChartDecision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lIns="99250" tIns="51610" rIns="99250" bIns="51610" anchor="ctr"/>
            <a:lstStyle>
              <a:lvl1pPr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nl-NL" sz="1764" dirty="0">
                  <a:solidFill>
                    <a:schemeClr val="tx1"/>
                  </a:solidFill>
                </a:rPr>
                <a:t> OK ?</a:t>
              </a:r>
              <a:endParaRPr lang="nl-NL" altLang="nl-NL" sz="1764" dirty="0">
                <a:solidFill>
                  <a:schemeClr val="tx1"/>
                </a:solidFill>
              </a:endParaRPr>
            </a:p>
          </p:txBody>
        </p:sp>
        <p:sp>
          <p:nvSpPr>
            <p:cNvPr id="21523" name="AutoShape 11"/>
            <p:cNvSpPr>
              <a:spLocks noChangeArrowheads="1"/>
            </p:cNvSpPr>
            <p:nvPr/>
          </p:nvSpPr>
          <p:spPr bwMode="auto">
            <a:xfrm>
              <a:off x="5864717" y="6579266"/>
              <a:ext cx="1190449" cy="554959"/>
            </a:xfrm>
            <a:prstGeom prst="flowChartDocument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lIns="99250" tIns="51610" rIns="99250" bIns="51610" anchor="ctr"/>
            <a:lstStyle>
              <a:lvl1pPr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nl-NL" sz="1764">
                  <a:solidFill>
                    <a:schemeClr val="tx1"/>
                  </a:solidFill>
                </a:rPr>
                <a:t>End</a:t>
              </a:r>
              <a:endParaRPr lang="nl-NL" altLang="nl-NL" sz="1764">
                <a:solidFill>
                  <a:schemeClr val="tx1"/>
                </a:solidFill>
              </a:endParaRPr>
            </a:p>
          </p:txBody>
        </p:sp>
        <p:cxnSp>
          <p:nvCxnSpPr>
            <p:cNvPr id="21524" name="AutoShape 12"/>
            <p:cNvCxnSpPr>
              <a:cxnSpLocks noChangeShapeType="1"/>
              <a:stCxn id="21520" idx="2"/>
              <a:endCxn id="21523" idx="0"/>
            </p:cNvCxnSpPr>
            <p:nvPr/>
          </p:nvCxnSpPr>
          <p:spPr bwMode="auto">
            <a:xfrm rot="16200000" flipH="1">
              <a:off x="6088980" y="6208303"/>
              <a:ext cx="740441" cy="1484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chemeClr val="accent3">
                  <a:lumMod val="65000"/>
                </a:schemeClr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2" name="AutoShape 9"/>
            <p:cNvCxnSpPr>
              <a:cxnSpLocks noChangeShapeType="1"/>
              <a:stCxn id="21521" idx="2"/>
              <a:endCxn id="21520" idx="0"/>
            </p:cNvCxnSpPr>
            <p:nvPr/>
          </p:nvCxnSpPr>
          <p:spPr bwMode="auto">
            <a:xfrm rot="5400000">
              <a:off x="6327333" y="4674551"/>
              <a:ext cx="262511" cy="259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chemeClr val="accent3">
                  <a:lumMod val="65000"/>
                </a:schemeClr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1532" name="Afbeelding 215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263799" y="5950440"/>
              <a:ext cx="394388" cy="402121"/>
            </a:xfrm>
            <a:prstGeom prst="rect">
              <a:avLst/>
            </a:prstGeom>
          </p:spPr>
        </p:pic>
      </p:grpSp>
      <p:grpSp>
        <p:nvGrpSpPr>
          <p:cNvPr id="21535" name="Groep 21534"/>
          <p:cNvGrpSpPr/>
          <p:nvPr/>
        </p:nvGrpSpPr>
        <p:grpSpPr>
          <a:xfrm>
            <a:off x="3680378" y="3219564"/>
            <a:ext cx="6464541" cy="2329422"/>
            <a:chOff x="3680378" y="3219564"/>
            <a:chExt cx="6464541" cy="2329422"/>
          </a:xfrm>
        </p:grpSpPr>
        <p:sp>
          <p:nvSpPr>
            <p:cNvPr id="21527" name="AutoShape 10"/>
            <p:cNvSpPr>
              <a:spLocks noChangeArrowheads="1"/>
            </p:cNvSpPr>
            <p:nvPr/>
          </p:nvSpPr>
          <p:spPr bwMode="auto">
            <a:xfrm>
              <a:off x="8213941" y="3219565"/>
              <a:ext cx="1930978" cy="7265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lIns="99250" tIns="51610" rIns="99250" bIns="51610" anchor="ctr"/>
            <a:lstStyle>
              <a:lvl1pPr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nl-NL" sz="1764" dirty="0">
                  <a:solidFill>
                    <a:schemeClr val="tx1"/>
                  </a:solidFill>
                </a:rPr>
                <a:t>Additional</a:t>
              </a:r>
            </a:p>
            <a:p>
              <a:pPr algn="ctr"/>
              <a:r>
                <a:rPr lang="en-US" altLang="nl-NL" sz="1764" dirty="0" smtClean="0">
                  <a:solidFill>
                    <a:schemeClr val="tx1"/>
                  </a:solidFill>
                </a:rPr>
                <a:t>Activities / Test</a:t>
              </a:r>
              <a:endParaRPr lang="nl-NL" altLang="nl-NL" sz="1764" dirty="0">
                <a:solidFill>
                  <a:schemeClr val="tx1"/>
                </a:solidFill>
              </a:endParaRPr>
            </a:p>
          </p:txBody>
        </p:sp>
        <p:cxnSp>
          <p:nvCxnSpPr>
            <p:cNvPr id="21529" name="AutoShape 31"/>
            <p:cNvCxnSpPr>
              <a:cxnSpLocks noChangeShapeType="1"/>
              <a:stCxn id="21520" idx="3"/>
              <a:endCxn id="21527" idx="2"/>
            </p:cNvCxnSpPr>
            <p:nvPr/>
          </p:nvCxnSpPr>
          <p:spPr bwMode="auto">
            <a:xfrm flipV="1">
              <a:off x="7054557" y="3946089"/>
              <a:ext cx="2124873" cy="1376292"/>
            </a:xfrm>
            <a:prstGeom prst="bentConnector2">
              <a:avLst/>
            </a:prstGeom>
            <a:noFill/>
            <a:ln w="38100">
              <a:solidFill>
                <a:schemeClr val="accent3">
                  <a:lumMod val="65000"/>
                </a:schemeClr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30" name="AutoShape 32"/>
            <p:cNvCxnSpPr>
              <a:cxnSpLocks noChangeShapeType="1"/>
              <a:stCxn id="21527" idx="0"/>
              <a:endCxn id="21509" idx="3"/>
            </p:cNvCxnSpPr>
            <p:nvPr/>
          </p:nvCxnSpPr>
          <p:spPr bwMode="auto">
            <a:xfrm rot="16200000" flipH="1" flipV="1">
              <a:off x="5762073" y="1137869"/>
              <a:ext cx="1335661" cy="5499052"/>
            </a:xfrm>
            <a:prstGeom prst="bentConnector4">
              <a:avLst>
                <a:gd name="adj1" fmla="val -114285"/>
                <a:gd name="adj2" fmla="val 87745"/>
              </a:avLst>
            </a:prstGeom>
            <a:noFill/>
            <a:ln w="38100">
              <a:solidFill>
                <a:schemeClr val="accent3">
                  <a:lumMod val="65000"/>
                </a:schemeClr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1533" name="Afbeelding 215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4408" y="5135495"/>
              <a:ext cx="413491" cy="4134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23316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614946"/>
            <a:ext cx="10044000" cy="52683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RVP Interface</a:t>
            </a:r>
            <a:endParaRPr lang="nl-NL" dirty="0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637972" y="1610891"/>
            <a:ext cx="10044546" cy="870539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1 – Start: General </a:t>
            </a:r>
            <a:r>
              <a:rPr lang="en-US" altLang="nl-NL" sz="2206" dirty="0">
                <a:solidFill>
                  <a:schemeClr val="tx1"/>
                </a:solidFill>
              </a:rPr>
              <a:t>Information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646473" y="2483842"/>
            <a:ext cx="5243946" cy="687983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softEdge rad="31750"/>
          </a:effectLst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Notes - Actions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877719" y="2487132"/>
            <a:ext cx="4800600" cy="687983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2 - Reliability Target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5875640" y="3818140"/>
            <a:ext cx="4800600" cy="1106285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3 - Failure Modes +</a:t>
            </a:r>
          </a:p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Weibull slopes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867328" y="5120908"/>
            <a:ext cx="4800600" cy="1087975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6 - Test Relevance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16527" y="5118389"/>
            <a:ext cx="5243946" cy="1093538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5 - Planned Test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877647" y="3178654"/>
            <a:ext cx="4800600" cy="632979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4 – Test Credit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865019" y="6220639"/>
            <a:ext cx="4800600" cy="645345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7 - Results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992" y="74775"/>
            <a:ext cx="2187318" cy="145712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138057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246" y="4643689"/>
            <a:ext cx="2590800" cy="25908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 – General Information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73" y="2943225"/>
            <a:ext cx="10080000" cy="860561"/>
          </a:xfrm>
          <a:prstGeom prst="rect">
            <a:avLst/>
          </a:prstGeom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633773" y="1615486"/>
            <a:ext cx="10044546" cy="870539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1 – Start: General </a:t>
            </a:r>
            <a:r>
              <a:rPr lang="en-US" altLang="nl-NL" sz="2206" dirty="0">
                <a:solidFill>
                  <a:schemeClr val="tx1"/>
                </a:solidFill>
              </a:rPr>
              <a:t>Information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786173" y="3933825"/>
            <a:ext cx="9587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0" dirty="0" smtClean="0">
                <a:solidFill>
                  <a:srgbClr val="002F8C"/>
                </a:solidFill>
              </a:rPr>
              <a:t>Most important is to …</a:t>
            </a:r>
          </a:p>
        </p:txBody>
      </p:sp>
    </p:spTree>
    <p:extLst>
      <p:ext uri="{BB962C8B-B14F-4D97-AF65-F5344CB8AC3E}">
        <p14:creationId xmlns:p14="http://schemas.microsoft.com/office/powerpoint/2010/main" val="1448996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Line 47"/>
          <p:cNvSpPr>
            <a:spLocks noChangeShapeType="1"/>
          </p:cNvSpPr>
          <p:nvPr/>
        </p:nvSpPr>
        <p:spPr bwMode="auto">
          <a:xfrm flipH="1">
            <a:off x="2261407" y="2220725"/>
            <a:ext cx="2786112" cy="5838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sp>
        <p:nvSpPr>
          <p:cNvPr id="22534" name="Freeform 48"/>
          <p:cNvSpPr>
            <a:spLocks/>
          </p:cNvSpPr>
          <p:nvPr/>
        </p:nvSpPr>
        <p:spPr bwMode="auto">
          <a:xfrm>
            <a:off x="9848120" y="2220725"/>
            <a:ext cx="333286" cy="583805"/>
          </a:xfrm>
          <a:custGeom>
            <a:avLst/>
            <a:gdLst>
              <a:gd name="T0" fmla="*/ 0 w 444"/>
              <a:gd name="T1" fmla="*/ 0 h 744"/>
              <a:gd name="T2" fmla="*/ 2147483647 w 444"/>
              <a:gd name="T3" fmla="*/ 2147483647 h 744"/>
              <a:gd name="T4" fmla="*/ 0 60000 65536"/>
              <a:gd name="T5" fmla="*/ 0 60000 65536"/>
              <a:gd name="T6" fmla="*/ 0 w 444"/>
              <a:gd name="T7" fmla="*/ 0 h 744"/>
              <a:gd name="T8" fmla="*/ 444 w 444"/>
              <a:gd name="T9" fmla="*/ 744 h 7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4" h="744">
                <a:moveTo>
                  <a:pt x="0" y="0"/>
                </a:moveTo>
                <a:lnTo>
                  <a:pt x="444" y="7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pic>
        <p:nvPicPr>
          <p:cNvPr id="22537" name="Picture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407" y="4543426"/>
            <a:ext cx="7920000" cy="2053771"/>
          </a:xfrm>
          <a:prstGeom prst="rect">
            <a:avLst/>
          </a:prstGeom>
          <a:noFill/>
          <a:ln w="19050">
            <a:solidFill>
              <a:srgbClr val="003FB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406" y="2804531"/>
            <a:ext cx="7920000" cy="906950"/>
          </a:xfrm>
          <a:prstGeom prst="rect">
            <a:avLst/>
          </a:prstGeom>
          <a:noFill/>
          <a:ln w="19050">
            <a:solidFill>
              <a:srgbClr val="003FB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9" name="Rectangle 5"/>
          <p:cNvSpPr>
            <a:spLocks noChangeArrowheads="1"/>
          </p:cNvSpPr>
          <p:nvPr/>
        </p:nvSpPr>
        <p:spPr bwMode="auto">
          <a:xfrm>
            <a:off x="772319" y="1532743"/>
            <a:ext cx="4155343" cy="68798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l-NL" sz="2206" dirty="0">
                <a:solidFill>
                  <a:schemeClr val="accent3">
                    <a:lumMod val="65000"/>
                  </a:schemeClr>
                </a:solidFill>
              </a:rPr>
              <a:t>Notes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047520" y="1532743"/>
            <a:ext cx="4800600" cy="687983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2 - Reliability Target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 – Reliability Target</a:t>
            </a:r>
            <a:endParaRPr lang="nl-NL" dirty="0"/>
          </a:p>
        </p:txBody>
      </p:sp>
      <p:sp>
        <p:nvSpPr>
          <p:cNvPr id="5" name="Afgeronde rechthoek 4"/>
          <p:cNvSpPr/>
          <p:nvPr/>
        </p:nvSpPr>
        <p:spPr bwMode="auto">
          <a:xfrm>
            <a:off x="3291038" y="3167706"/>
            <a:ext cx="3734587" cy="180000"/>
          </a:xfrm>
          <a:prstGeom prst="roundRect">
            <a:avLst/>
          </a:prstGeom>
          <a:noFill/>
          <a:ln w="12700" cap="flat" cmpd="sng" algn="ctr">
            <a:solidFill>
              <a:srgbClr val="002F8C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Gekromde PIJL-RECHTS 5"/>
          <p:cNvSpPr/>
          <p:nvPr/>
        </p:nvSpPr>
        <p:spPr bwMode="auto">
          <a:xfrm flipV="1">
            <a:off x="1000919" y="3019425"/>
            <a:ext cx="1101826" cy="2667000"/>
          </a:xfrm>
          <a:prstGeom prst="curv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140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– Failure Modes or Mechanisms</a:t>
            </a:r>
            <a:endParaRPr lang="en-US" dirty="0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5047520" y="2092515"/>
            <a:ext cx="4800600" cy="1106285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3 - Failure Modes +</a:t>
            </a:r>
          </a:p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Weibull slopes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773113" y="1343025"/>
            <a:ext cx="4154549" cy="68798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l-NL" sz="2206" dirty="0">
                <a:solidFill>
                  <a:schemeClr val="accent3">
                    <a:lumMod val="65000"/>
                  </a:schemeClr>
                </a:solidFill>
              </a:rPr>
              <a:t>Notes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5047520" y="1343025"/>
            <a:ext cx="4800600" cy="6879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2 - Reliability Target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22" name="Freeform 48"/>
          <p:cNvSpPr>
            <a:spLocks/>
          </p:cNvSpPr>
          <p:nvPr/>
        </p:nvSpPr>
        <p:spPr bwMode="auto">
          <a:xfrm flipH="1">
            <a:off x="9181061" y="3198801"/>
            <a:ext cx="659851" cy="887424"/>
          </a:xfrm>
          <a:custGeom>
            <a:avLst/>
            <a:gdLst>
              <a:gd name="T0" fmla="*/ 0 w 444"/>
              <a:gd name="T1" fmla="*/ 0 h 744"/>
              <a:gd name="T2" fmla="*/ 2147483647 w 444"/>
              <a:gd name="T3" fmla="*/ 2147483647 h 744"/>
              <a:gd name="T4" fmla="*/ 0 60000 65536"/>
              <a:gd name="T5" fmla="*/ 0 60000 65536"/>
              <a:gd name="T6" fmla="*/ 0 w 444"/>
              <a:gd name="T7" fmla="*/ 0 h 744"/>
              <a:gd name="T8" fmla="*/ 444 w 444"/>
              <a:gd name="T9" fmla="*/ 744 h 7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4" h="744">
                <a:moveTo>
                  <a:pt x="0" y="0"/>
                </a:moveTo>
                <a:lnTo>
                  <a:pt x="444" y="7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sp>
        <p:nvSpPr>
          <p:cNvPr id="24" name="Freeform 48"/>
          <p:cNvSpPr>
            <a:spLocks/>
          </p:cNvSpPr>
          <p:nvPr/>
        </p:nvSpPr>
        <p:spPr bwMode="auto">
          <a:xfrm flipH="1">
            <a:off x="1888574" y="3198800"/>
            <a:ext cx="3158945" cy="887424"/>
          </a:xfrm>
          <a:custGeom>
            <a:avLst/>
            <a:gdLst>
              <a:gd name="T0" fmla="*/ 0 w 444"/>
              <a:gd name="T1" fmla="*/ 0 h 744"/>
              <a:gd name="T2" fmla="*/ 2147483647 w 444"/>
              <a:gd name="T3" fmla="*/ 2147483647 h 744"/>
              <a:gd name="T4" fmla="*/ 0 60000 65536"/>
              <a:gd name="T5" fmla="*/ 0 60000 65536"/>
              <a:gd name="T6" fmla="*/ 0 w 444"/>
              <a:gd name="T7" fmla="*/ 0 h 744"/>
              <a:gd name="T8" fmla="*/ 444 w 444"/>
              <a:gd name="T9" fmla="*/ 744 h 7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4" h="744">
                <a:moveTo>
                  <a:pt x="0" y="0"/>
                </a:moveTo>
                <a:lnTo>
                  <a:pt x="444" y="7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947" y="4086225"/>
            <a:ext cx="7272000" cy="2268173"/>
          </a:xfrm>
          <a:prstGeom prst="rect">
            <a:avLst/>
          </a:prstGeom>
          <a:ln>
            <a:solidFill>
              <a:srgbClr val="481BD9"/>
            </a:solidFill>
          </a:ln>
        </p:spPr>
      </p:pic>
      <p:sp>
        <p:nvSpPr>
          <p:cNvPr id="9" name="Afgeronde rechthoek 8"/>
          <p:cNvSpPr/>
          <p:nvPr/>
        </p:nvSpPr>
        <p:spPr bwMode="auto">
          <a:xfrm>
            <a:off x="2914782" y="4118569"/>
            <a:ext cx="5212065" cy="309327"/>
          </a:xfrm>
          <a:prstGeom prst="roundRect">
            <a:avLst/>
          </a:prstGeom>
          <a:noFill/>
          <a:ln w="12700" cap="flat" cmpd="sng" algn="ctr">
            <a:solidFill>
              <a:srgbClr val="002F8C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905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4 – Test Credit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77858" y="4936457"/>
            <a:ext cx="8319461" cy="19811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Per Failure Mode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F8C"/>
                </a:solidFill>
              </a:rPr>
              <a:t>Test Credit Calculator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3113" y="1350207"/>
            <a:ext cx="4096856" cy="68798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l-NL" sz="2206">
                <a:solidFill>
                  <a:schemeClr val="accent3">
                    <a:lumMod val="65000"/>
                  </a:schemeClr>
                </a:solidFill>
              </a:rPr>
              <a:t>Notes</a:t>
            </a:r>
            <a:endParaRPr lang="nl-NL" altLang="nl-NL" sz="2206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047520" y="1343025"/>
            <a:ext cx="4800600" cy="6879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2 - Reliability Target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5039519" y="2105026"/>
            <a:ext cx="4800600" cy="457199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4 – Test Credit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379" y="3490913"/>
            <a:ext cx="7567140" cy="836018"/>
          </a:xfrm>
          <a:prstGeom prst="rect">
            <a:avLst/>
          </a:prstGeom>
          <a:ln>
            <a:solidFill>
              <a:srgbClr val="481BD9"/>
            </a:solidFill>
          </a:ln>
        </p:spPr>
      </p:pic>
      <p:sp>
        <p:nvSpPr>
          <p:cNvPr id="10" name="Line 47"/>
          <p:cNvSpPr>
            <a:spLocks noChangeShapeType="1"/>
          </p:cNvSpPr>
          <p:nvPr/>
        </p:nvSpPr>
        <p:spPr bwMode="auto">
          <a:xfrm flipH="1">
            <a:off x="2044378" y="2562225"/>
            <a:ext cx="3003141" cy="9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sp>
        <p:nvSpPr>
          <p:cNvPr id="11" name="Freeform 48"/>
          <p:cNvSpPr>
            <a:spLocks/>
          </p:cNvSpPr>
          <p:nvPr/>
        </p:nvSpPr>
        <p:spPr bwMode="auto">
          <a:xfrm flipH="1">
            <a:off x="9611519" y="2562225"/>
            <a:ext cx="236602" cy="928688"/>
          </a:xfrm>
          <a:custGeom>
            <a:avLst/>
            <a:gdLst>
              <a:gd name="T0" fmla="*/ 0 w 444"/>
              <a:gd name="T1" fmla="*/ 0 h 744"/>
              <a:gd name="T2" fmla="*/ 2147483647 w 444"/>
              <a:gd name="T3" fmla="*/ 2147483647 h 744"/>
              <a:gd name="T4" fmla="*/ 0 60000 65536"/>
              <a:gd name="T5" fmla="*/ 0 60000 65536"/>
              <a:gd name="T6" fmla="*/ 0 w 444"/>
              <a:gd name="T7" fmla="*/ 0 h 744"/>
              <a:gd name="T8" fmla="*/ 444 w 444"/>
              <a:gd name="T9" fmla="*/ 744 h 7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4" h="744">
                <a:moveTo>
                  <a:pt x="0" y="0"/>
                </a:moveTo>
                <a:lnTo>
                  <a:pt x="444" y="7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sp>
        <p:nvSpPr>
          <p:cNvPr id="12" name="Gekromde PIJL-RECHTS 11"/>
          <p:cNvSpPr/>
          <p:nvPr/>
        </p:nvSpPr>
        <p:spPr bwMode="auto">
          <a:xfrm>
            <a:off x="813493" y="3832295"/>
            <a:ext cx="1101826" cy="1680519"/>
          </a:xfrm>
          <a:prstGeom prst="curv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060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/>
          <a:srcRect t="38095"/>
          <a:stretch/>
        </p:blipFill>
        <p:spPr>
          <a:xfrm>
            <a:off x="2930786" y="3857625"/>
            <a:ext cx="6910127" cy="2824789"/>
          </a:xfrm>
          <a:prstGeom prst="rect">
            <a:avLst/>
          </a:prstGeom>
          <a:ln>
            <a:solidFill>
              <a:srgbClr val="481BD9"/>
            </a:solidFill>
          </a:ln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5039519" y="1343025"/>
            <a:ext cx="4800600" cy="457199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4 – Test Credit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 – Test </a:t>
            </a:r>
            <a:r>
              <a:rPr lang="nl-NL" dirty="0" smtClean="0"/>
              <a:t>Credit Calculator</a:t>
            </a:r>
            <a:endParaRPr lang="nl-NL" dirty="0"/>
          </a:p>
        </p:txBody>
      </p:sp>
      <p:sp>
        <p:nvSpPr>
          <p:cNvPr id="3" name="PIJL-RECHTS 2"/>
          <p:cNvSpPr/>
          <p:nvPr/>
        </p:nvSpPr>
        <p:spPr bwMode="auto">
          <a:xfrm>
            <a:off x="1036638" y="2879725"/>
            <a:ext cx="1752600" cy="609600"/>
          </a:xfrm>
          <a:prstGeom prst="rightArrow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Design Change Level</a:t>
            </a:r>
          </a:p>
        </p:txBody>
      </p:sp>
      <p:sp>
        <p:nvSpPr>
          <p:cNvPr id="10" name="PIJL-RECHTS 9"/>
          <p:cNvSpPr/>
          <p:nvPr/>
        </p:nvSpPr>
        <p:spPr bwMode="auto">
          <a:xfrm>
            <a:off x="1036638" y="3788087"/>
            <a:ext cx="1752600" cy="609600"/>
          </a:xfrm>
          <a:prstGeom prst="rightArrow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Engineering</a:t>
            </a:r>
            <a:r>
              <a:rPr kumimoji="0" lang="en-US" sz="105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Activities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2"/>
          <a:srcRect b="61763"/>
          <a:stretch/>
        </p:blipFill>
        <p:spPr>
          <a:xfrm>
            <a:off x="2930786" y="2112860"/>
            <a:ext cx="6910127" cy="1744766"/>
          </a:xfrm>
          <a:prstGeom prst="rect">
            <a:avLst/>
          </a:prstGeom>
          <a:ln>
            <a:solidFill>
              <a:srgbClr val="481BD9"/>
            </a:solidFill>
          </a:ln>
        </p:spPr>
      </p:pic>
    </p:spTree>
    <p:extLst>
      <p:ext uri="{BB962C8B-B14F-4D97-AF65-F5344CB8AC3E}">
        <p14:creationId xmlns:p14="http://schemas.microsoft.com/office/powerpoint/2010/main" val="1776177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– Planned Tests</a:t>
            </a:r>
            <a:endParaRPr lang="en-US" dirty="0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5053828" y="2195410"/>
            <a:ext cx="4800600" cy="811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3 - Failure Modes +</a:t>
            </a:r>
          </a:p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Weibull slopes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73112" y="1343025"/>
            <a:ext cx="4154549" cy="36055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l-NL" sz="2206" dirty="0">
                <a:solidFill>
                  <a:schemeClr val="accent3">
                    <a:lumMod val="65000"/>
                  </a:schemeClr>
                </a:solidFill>
              </a:rPr>
              <a:t>Notes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047520" y="1343025"/>
            <a:ext cx="4800600" cy="360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2 - Reliability Target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047520" y="1750360"/>
            <a:ext cx="4800600" cy="398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4 – Test Credit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73112" y="3052901"/>
            <a:ext cx="4154549" cy="1093538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5 - Planned Test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sp>
        <p:nvSpPr>
          <p:cNvPr id="15" name="Line 47"/>
          <p:cNvSpPr>
            <a:spLocks noChangeShapeType="1"/>
          </p:cNvSpPr>
          <p:nvPr/>
        </p:nvSpPr>
        <p:spPr bwMode="auto">
          <a:xfrm flipH="1" flipV="1">
            <a:off x="4927659" y="4144819"/>
            <a:ext cx="5141059" cy="1139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sp>
        <p:nvSpPr>
          <p:cNvPr id="16" name="Line 47"/>
          <p:cNvSpPr>
            <a:spLocks noChangeShapeType="1"/>
          </p:cNvSpPr>
          <p:nvPr/>
        </p:nvSpPr>
        <p:spPr bwMode="auto">
          <a:xfrm flipH="1" flipV="1">
            <a:off x="773111" y="4192543"/>
            <a:ext cx="119845" cy="10919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sp>
        <p:nvSpPr>
          <p:cNvPr id="3" name="Lijntoelichting 1 2"/>
          <p:cNvSpPr/>
          <p:nvPr/>
        </p:nvSpPr>
        <p:spPr bwMode="auto">
          <a:xfrm>
            <a:off x="7325519" y="3617580"/>
            <a:ext cx="2133600" cy="748376"/>
          </a:xfrm>
          <a:prstGeom prst="borderCallout1">
            <a:avLst>
              <a:gd name="adj1" fmla="val 109073"/>
              <a:gd name="adj2" fmla="val 74616"/>
              <a:gd name="adj3" fmla="val 223230"/>
              <a:gd name="adj4" fmla="val 126699"/>
            </a:avLst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Equivalent Field hours per </a:t>
            </a:r>
            <a:r>
              <a:rPr lang="en-US" sz="1800" b="0" dirty="0" smtClean="0"/>
              <a:t>Sample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56" y="5284457"/>
            <a:ext cx="9175763" cy="96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820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dirty="0" smtClean="0"/>
              <a:t> – Test Relevance</a:t>
            </a:r>
            <a:endParaRPr lang="en-US" dirty="0"/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5053828" y="2195410"/>
            <a:ext cx="4800600" cy="811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3 - Failure Modes +</a:t>
            </a:r>
          </a:p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Weibull slopes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73113" y="1343025"/>
            <a:ext cx="4154548" cy="36055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l-NL" sz="2206" dirty="0">
                <a:solidFill>
                  <a:schemeClr val="accent3">
                    <a:lumMod val="65000"/>
                  </a:schemeClr>
                </a:solidFill>
              </a:rPr>
              <a:t>Notes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5047520" y="1343025"/>
            <a:ext cx="4800600" cy="360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2 - Reliability Target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5047520" y="1750360"/>
            <a:ext cx="4800600" cy="398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4 – Test Credit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773112" y="3052901"/>
            <a:ext cx="4154549" cy="1093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5 - Planned Test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5047520" y="3052901"/>
            <a:ext cx="4800600" cy="1087975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6 - Test Relevance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428" y="5045150"/>
            <a:ext cx="9542882" cy="1093920"/>
          </a:xfrm>
          <a:prstGeom prst="rect">
            <a:avLst/>
          </a:prstGeom>
          <a:ln>
            <a:solidFill>
              <a:srgbClr val="481BD9"/>
            </a:solidFill>
          </a:ln>
        </p:spPr>
      </p:pic>
      <p:sp>
        <p:nvSpPr>
          <p:cNvPr id="11" name="Line 47"/>
          <p:cNvSpPr>
            <a:spLocks noChangeShapeType="1"/>
          </p:cNvSpPr>
          <p:nvPr/>
        </p:nvSpPr>
        <p:spPr bwMode="auto">
          <a:xfrm flipH="1" flipV="1">
            <a:off x="9848118" y="4140875"/>
            <a:ext cx="604191" cy="898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sp>
        <p:nvSpPr>
          <p:cNvPr id="12" name="Line 47"/>
          <p:cNvSpPr>
            <a:spLocks noChangeShapeType="1"/>
          </p:cNvSpPr>
          <p:nvPr/>
        </p:nvSpPr>
        <p:spPr bwMode="auto">
          <a:xfrm flipV="1">
            <a:off x="909427" y="4140875"/>
            <a:ext cx="4138091" cy="8987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</p:spTree>
    <p:extLst>
      <p:ext uri="{BB962C8B-B14F-4D97-AF65-F5344CB8AC3E}">
        <p14:creationId xmlns:p14="http://schemas.microsoft.com/office/powerpoint/2010/main" val="2437309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2647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9325" indent="-315125">
              <a:spcBef>
                <a:spcPct val="20000"/>
              </a:spcBef>
              <a:buClr>
                <a:schemeClr val="tx1"/>
              </a:buClr>
              <a:buChar char="•"/>
              <a:defRPr sz="2647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60500" indent="-252100">
              <a:spcBef>
                <a:spcPct val="20000"/>
              </a:spcBef>
              <a:buClr>
                <a:schemeClr val="tx1"/>
              </a:buClr>
              <a:buChar char="–"/>
              <a:defRPr sz="2647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64701" indent="-252100">
              <a:spcBef>
                <a:spcPct val="20000"/>
              </a:spcBef>
              <a:buClr>
                <a:schemeClr val="tx1"/>
              </a:buClr>
              <a:buChar char="•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68901" indent="-252100">
              <a:spcBef>
                <a:spcPct val="20000"/>
              </a:spcBef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3101" indent="-25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77301" indent="-25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81501" indent="-25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85701" indent="-25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206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C0300CA-0FCB-451C-9E6B-AF92A37B07F5}" type="slidenum">
              <a:rPr lang="en-US" altLang="nl-NL" sz="1323" b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nl-NL" sz="1323" b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59554" y="367639"/>
            <a:ext cx="9450061" cy="749282"/>
          </a:xfrm>
        </p:spPr>
        <p:txBody>
          <a:bodyPr/>
          <a:lstStyle/>
          <a:p>
            <a:r>
              <a:rPr lang="en-US" altLang="nl-NL" dirty="0" smtClean="0"/>
              <a:t>6 - Test </a:t>
            </a:r>
            <a:r>
              <a:rPr lang="en-US" altLang="nl-NL" dirty="0"/>
              <a:t>Relevance</a:t>
            </a:r>
            <a:endParaRPr lang="nl-NL" altLang="nl-NL" dirty="0"/>
          </a:p>
        </p:txBody>
      </p:sp>
      <p:graphicFrame>
        <p:nvGraphicFramePr>
          <p:cNvPr id="80117" name="Group 24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989280"/>
              </p:ext>
            </p:extLst>
          </p:nvPr>
        </p:nvGraphicFramePr>
        <p:xfrm>
          <a:off x="1686719" y="1876425"/>
          <a:ext cx="8001000" cy="4919644"/>
        </p:xfrm>
        <a:graphic>
          <a:graphicData uri="http://schemas.openxmlformats.org/drawingml/2006/table">
            <a:tbl>
              <a:tblPr/>
              <a:tblGrid>
                <a:gridCol w="2949915"/>
                <a:gridCol w="5051085"/>
              </a:tblGrid>
              <a:tr h="7855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Test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Relevance</a:t>
                      </a:r>
                      <a:endParaRPr kumimoji="0" lang="en-US" altLang="nl-N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nl-NL" sz="2400" dirty="0" smtClean="0">
                          <a:solidFill>
                            <a:schemeClr val="tx1"/>
                          </a:solidFill>
                        </a:rPr>
                        <a:t>How Suitable is a Test for the Failure Mode</a:t>
                      </a:r>
                      <a:endParaRPr lang="nl-NL" altLang="nl-NL" sz="2400" dirty="0">
                        <a:solidFill>
                          <a:schemeClr val="tx1"/>
                        </a:solidFill>
                      </a:endParaRPr>
                    </a:p>
                  </a:txBody>
                  <a:tcPr marL="100838" marR="100838" marT="50412" marB="504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0 %</a:t>
                      </a:r>
                      <a:endParaRPr kumimoji="0" lang="en-US" altLang="nl-N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Not Suitable at all</a:t>
                      </a:r>
                      <a:endParaRPr kumimoji="0" lang="en-US" altLang="nl-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25 %</a:t>
                      </a:r>
                      <a:endParaRPr kumimoji="0" lang="en-US" altLang="nl-N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 a Small Portion Suitable</a:t>
                      </a:r>
                      <a:endParaRPr kumimoji="0" lang="nl-NL" altLang="nl-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50 %</a:t>
                      </a:r>
                      <a:endParaRPr kumimoji="0" lang="en-US" altLang="nl-N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Partially Suitable</a:t>
                      </a:r>
                      <a:endParaRPr kumimoji="0" lang="nl-NL" altLang="nl-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75 %</a:t>
                      </a:r>
                      <a:endParaRPr kumimoji="0" lang="en-US" altLang="nl-N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 a Large Portion Suitable</a:t>
                      </a:r>
                      <a:endParaRPr kumimoji="0" lang="nl-NL" altLang="nl-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66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100 %</a:t>
                      </a:r>
                      <a:endParaRPr kumimoji="0" lang="en-US" altLang="nl-N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N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8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Fully Suitable</a:t>
                      </a:r>
                      <a:endParaRPr kumimoji="0" lang="en-US" altLang="nl-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F8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838" marR="100838" marT="50412" marB="504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43" name="Text Box 242"/>
          <p:cNvSpPr txBox="1">
            <a:spLocks noChangeArrowheads="1"/>
          </p:cNvSpPr>
          <p:nvPr/>
        </p:nvSpPr>
        <p:spPr bwMode="auto">
          <a:xfrm>
            <a:off x="4607292" y="1176444"/>
            <a:ext cx="184731" cy="70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nl-NL" sz="3970" b="0"/>
          </a:p>
        </p:txBody>
      </p:sp>
    </p:spTree>
    <p:extLst>
      <p:ext uri="{BB962C8B-B14F-4D97-AF65-F5344CB8AC3E}">
        <p14:creationId xmlns:p14="http://schemas.microsoft.com/office/powerpoint/2010/main" val="2261244148"/>
      </p:ext>
    </p:extLst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7 - RVP Output - Results</a:t>
            </a:r>
            <a:endParaRPr lang="nl-NL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5053828" y="2195410"/>
            <a:ext cx="4800600" cy="811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3 - Failure Modes +</a:t>
            </a:r>
          </a:p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Weibull slopes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73113" y="1343025"/>
            <a:ext cx="4154548" cy="36055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l-NL" sz="2206" dirty="0">
                <a:solidFill>
                  <a:schemeClr val="accent3">
                    <a:lumMod val="65000"/>
                  </a:schemeClr>
                </a:solidFill>
              </a:rPr>
              <a:t>Notes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5047520" y="1343025"/>
            <a:ext cx="4800600" cy="360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2 - Reliability Target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047520" y="1750360"/>
            <a:ext cx="4800600" cy="398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4 – Test Credit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773112" y="3052901"/>
            <a:ext cx="4154549" cy="1093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5 - Planned Test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047520" y="3052901"/>
            <a:ext cx="4800600" cy="108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accent3">
                    <a:lumMod val="65000"/>
                  </a:schemeClr>
                </a:solidFill>
              </a:rPr>
              <a:t>6 - Test Relevance</a:t>
            </a:r>
            <a:endParaRPr lang="nl-NL" altLang="nl-NL" sz="2206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057839" y="4204140"/>
            <a:ext cx="4800600" cy="645345"/>
          </a:xfrm>
          <a:prstGeom prst="rect">
            <a:avLst/>
          </a:prstGeom>
          <a:solidFill>
            <a:schemeClr val="bg2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nl-NL" sz="2206" dirty="0" smtClean="0">
                <a:solidFill>
                  <a:schemeClr val="tx1"/>
                </a:solidFill>
              </a:rPr>
              <a:t>7 - Results</a:t>
            </a:r>
            <a:endParaRPr lang="nl-NL" altLang="nl-NL" sz="2206" dirty="0">
              <a:solidFill>
                <a:schemeClr val="tx1"/>
              </a:solidFill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74" y="5507360"/>
            <a:ext cx="9622464" cy="1465201"/>
          </a:xfrm>
          <a:prstGeom prst="rect">
            <a:avLst/>
          </a:prstGeom>
        </p:spPr>
      </p:pic>
      <p:sp>
        <p:nvSpPr>
          <p:cNvPr id="12" name="Line 47"/>
          <p:cNvSpPr>
            <a:spLocks noChangeShapeType="1"/>
          </p:cNvSpPr>
          <p:nvPr/>
        </p:nvSpPr>
        <p:spPr bwMode="auto">
          <a:xfrm flipH="1" flipV="1">
            <a:off x="9858438" y="4849484"/>
            <a:ext cx="563500" cy="657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  <p:sp>
        <p:nvSpPr>
          <p:cNvPr id="13" name="Line 47"/>
          <p:cNvSpPr>
            <a:spLocks noChangeShapeType="1"/>
          </p:cNvSpPr>
          <p:nvPr/>
        </p:nvSpPr>
        <p:spPr bwMode="auto">
          <a:xfrm flipV="1">
            <a:off x="4125119" y="4848225"/>
            <a:ext cx="932720" cy="6591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NL" sz="2206"/>
          </a:p>
        </p:txBody>
      </p:sp>
    </p:spTree>
    <p:extLst>
      <p:ext uri="{BB962C8B-B14F-4D97-AF65-F5344CB8AC3E}">
        <p14:creationId xmlns:p14="http://schemas.microsoft.com/office/powerpoint/2010/main" val="1266269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7 - RVP Detail Output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0" y="5457825"/>
            <a:ext cx="9878218" cy="1098261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CC0000"/>
                </a:solidFill>
              </a:rPr>
              <a:t>The Weak Spots of the Risk Mitigation plan</a:t>
            </a:r>
            <a:endParaRPr lang="en-US" sz="3200" b="1" dirty="0">
              <a:solidFill>
                <a:srgbClr val="CC0000"/>
              </a:solidFill>
            </a:endParaRPr>
          </a:p>
        </p:txBody>
      </p:sp>
      <p:graphicFrame>
        <p:nvGraphicFramePr>
          <p:cNvPr id="6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62894"/>
              </p:ext>
            </p:extLst>
          </p:nvPr>
        </p:nvGraphicFramePr>
        <p:xfrm>
          <a:off x="1496219" y="1710706"/>
          <a:ext cx="80772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950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348121"/>
            <a:ext cx="10040938" cy="5938503"/>
          </a:xfrm>
          <a:prstGeom prst="rect">
            <a:avLst/>
          </a:prstGeom>
        </p:spPr>
      </p:pic>
      <p:sp>
        <p:nvSpPr>
          <p:cNvPr id="260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b="1" dirty="0" smtClean="0">
                <a:solidFill>
                  <a:schemeClr val="bg1"/>
                </a:solidFill>
              </a:rPr>
              <a:t>RVP Tool leads to</a:t>
            </a:r>
          </a:p>
          <a:p>
            <a:pPr marL="0" indent="0" algn="ctr" eaLnBrk="1" hangingPunct="1">
              <a:buNone/>
            </a:pPr>
            <a:endParaRPr lang="en-US" altLang="en-US" dirty="0" smtClean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dirty="0" smtClean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dirty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dirty="0" smtClean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dirty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dirty="0">
              <a:solidFill>
                <a:schemeClr val="bg1"/>
              </a:solidFill>
            </a:endParaRPr>
          </a:p>
          <a:p>
            <a:pPr marL="0" indent="0" algn="ctr" eaLnBrk="1" hangingPunct="1">
              <a:buNone/>
            </a:pPr>
            <a:r>
              <a:rPr lang="en-US" altLang="en-US" b="1" dirty="0" smtClean="0">
                <a:solidFill>
                  <a:schemeClr val="bg1"/>
                </a:solidFill>
              </a:rPr>
              <a:t>Optimal Risk Mitigation Plan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631500"/>
              </p:ext>
            </p:extLst>
          </p:nvPr>
        </p:nvGraphicFramePr>
        <p:xfrm>
          <a:off x="9230519" y="248699"/>
          <a:ext cx="1026993" cy="84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5" name="Photo Editor-foto" r:id="rId5" imgW="5733333" imgH="4734586" progId="MSPhotoEd.3">
                  <p:embed/>
                </p:oleObj>
              </mc:Choice>
              <mc:Fallback>
                <p:oleObj name="Photo Editor-foto" r:id="rId5" imgW="5733333" imgH="47345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0519" y="248699"/>
                        <a:ext cx="1026993" cy="84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Questions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19" y="2028825"/>
            <a:ext cx="8139190" cy="4694437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2829719" y="4314825"/>
            <a:ext cx="16002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CC0000"/>
                </a:solidFill>
              </a:rPr>
              <a:t>Safe Zone</a:t>
            </a:r>
            <a:endParaRPr lang="en-US" sz="3200" i="1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Ing</a:t>
            </a:r>
            <a:r>
              <a:rPr lang="en-US" dirty="0" smtClean="0"/>
              <a:t>. Ronald Schop</a:t>
            </a: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US" sz="2000" b="1" i="1" dirty="0" smtClean="0">
                <a:latin typeface="+mj-lt"/>
              </a:rPr>
              <a:t>Ronald </a:t>
            </a:r>
            <a:r>
              <a:rPr lang="en-US" sz="2000" i="1" dirty="0" smtClean="0">
                <a:latin typeface="+mj-lt"/>
              </a:rPr>
              <a:t>is the Sr. Director Reliability at </a:t>
            </a:r>
            <a:r>
              <a:rPr lang="en-US" sz="2000" i="1" dirty="0">
                <a:latin typeface="+mj-lt"/>
              </a:rPr>
              <a:t>Holland </a:t>
            </a:r>
            <a:r>
              <a:rPr lang="en-US" sz="2000" i="1" dirty="0" smtClean="0">
                <a:latin typeface="+mj-lt"/>
              </a:rPr>
              <a:t>Innovative with over 35 years Engineering experiences in </a:t>
            </a:r>
            <a:r>
              <a:rPr lang="en-US" sz="2000" i="1" dirty="0">
                <a:latin typeface="+mj-lt"/>
              </a:rPr>
              <a:t>the automotive, </a:t>
            </a:r>
            <a:r>
              <a:rPr lang="en-US" sz="2000" i="1" dirty="0" smtClean="0">
                <a:latin typeface="+mj-lt"/>
              </a:rPr>
              <a:t>high-tech</a:t>
            </a:r>
            <a:r>
              <a:rPr lang="en-US" sz="2000" i="1" dirty="0">
                <a:latin typeface="+mj-lt"/>
              </a:rPr>
              <a:t>, </a:t>
            </a:r>
            <a:r>
              <a:rPr lang="en-US" sz="2000" i="1" dirty="0" smtClean="0">
                <a:latin typeface="+mj-lt"/>
              </a:rPr>
              <a:t>and energy </a:t>
            </a:r>
            <a:r>
              <a:rPr lang="en-US" sz="2000" i="1" dirty="0">
                <a:latin typeface="+mj-lt"/>
              </a:rPr>
              <a:t>markets. </a:t>
            </a:r>
            <a:r>
              <a:rPr lang="en-US" sz="2000" i="1" dirty="0" smtClean="0">
                <a:latin typeface="+mj-lt"/>
              </a:rPr>
              <a:t>He initiated </a:t>
            </a:r>
            <a:r>
              <a:rPr lang="en-US" sz="2000" i="1" dirty="0">
                <a:latin typeface="+mj-lt"/>
              </a:rPr>
              <a:t>Reliability Engineering within Product </a:t>
            </a:r>
            <a:r>
              <a:rPr lang="en-US" sz="2000" i="1" dirty="0" smtClean="0">
                <a:latin typeface="+mj-lt"/>
              </a:rPr>
              <a:t>Development at several companies, </a:t>
            </a:r>
            <a:r>
              <a:rPr lang="en-US" sz="2000" i="1" dirty="0">
                <a:latin typeface="+mj-lt"/>
              </a:rPr>
              <a:t>leading to Design for Reliability and </a:t>
            </a:r>
            <a:r>
              <a:rPr lang="en-US" sz="2000" i="1" dirty="0" smtClean="0">
                <a:latin typeface="+mj-lt"/>
              </a:rPr>
              <a:t>Robust Design in </a:t>
            </a:r>
            <a:r>
              <a:rPr lang="en-US" sz="2000" i="1" dirty="0">
                <a:latin typeface="+mj-lt"/>
              </a:rPr>
              <a:t>Programs. He developed new </a:t>
            </a:r>
            <a:r>
              <a:rPr lang="en-US" sz="2000" i="1" dirty="0" smtClean="0">
                <a:latin typeface="+mj-lt"/>
              </a:rPr>
              <a:t>Reliability </a:t>
            </a:r>
            <a:r>
              <a:rPr lang="en-US" sz="2000" i="1" dirty="0">
                <a:latin typeface="+mj-lt"/>
              </a:rPr>
              <a:t>T</a:t>
            </a:r>
            <a:r>
              <a:rPr lang="en-US" sz="2000" i="1" dirty="0" smtClean="0">
                <a:latin typeface="+mj-lt"/>
              </a:rPr>
              <a:t>ools </a:t>
            </a:r>
            <a:r>
              <a:rPr lang="en-US" sz="2000" i="1" dirty="0">
                <a:latin typeface="+mj-lt"/>
              </a:rPr>
              <a:t>and methods to increase the accuracy of product reliability forecast and verification. 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19" y="3933825"/>
            <a:ext cx="4164888" cy="2696868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319" y="3663315"/>
            <a:ext cx="4425908" cy="30352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Acronyms</a:t>
            </a: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i="1" dirty="0" smtClean="0"/>
              <a:t>RVP 		- Reliability Validation Plan</a:t>
            </a:r>
          </a:p>
          <a:p>
            <a:pPr marL="0" indent="0" eaLnBrk="1" hangingPunct="1">
              <a:buNone/>
            </a:pPr>
            <a:r>
              <a:rPr lang="en-US" altLang="en-US" sz="2800" i="1" dirty="0" smtClean="0"/>
              <a:t>DVP&amp;R	- Design Validation Plan &amp; Report</a:t>
            </a:r>
          </a:p>
          <a:p>
            <a:pPr marL="0" indent="0" eaLnBrk="1" hangingPunct="1">
              <a:buNone/>
            </a:pPr>
            <a:r>
              <a:rPr lang="en-US" altLang="en-US" sz="2800" i="1" dirty="0" smtClean="0"/>
              <a:t>PoD		- Probability of Detection</a:t>
            </a:r>
          </a:p>
          <a:p>
            <a:pPr marL="0" indent="0" eaLnBrk="1" hangingPunct="1">
              <a:buNone/>
            </a:pPr>
            <a:r>
              <a:rPr lang="en-US" altLang="en-US" sz="2800" i="1" dirty="0" smtClean="0"/>
              <a:t>DFMEA	- Design Failure Mode &amp; Effect Analysis</a:t>
            </a:r>
          </a:p>
          <a:p>
            <a:pPr marL="0" indent="0" eaLnBrk="1" hangingPunct="1">
              <a:buNone/>
            </a:pPr>
            <a:endParaRPr lang="en-US" altLang="en-US" sz="2800" i="1" dirty="0" smtClean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2800" i="1" dirty="0"/>
              <a:t>R </a:t>
            </a:r>
            <a:r>
              <a:rPr lang="en-US" altLang="nl-NL" sz="2800" i="1" baseline="-25000" dirty="0"/>
              <a:t>T</a:t>
            </a:r>
            <a:r>
              <a:rPr lang="en-US" altLang="nl-NL" sz="2800" i="1" dirty="0"/>
              <a:t> 	</a:t>
            </a:r>
            <a:r>
              <a:rPr lang="en-US" altLang="nl-NL" sz="2800" i="1" dirty="0" smtClean="0"/>
              <a:t>	- Reliability </a:t>
            </a:r>
            <a:r>
              <a:rPr lang="en-US" altLang="nl-NL" sz="2800" i="1" dirty="0"/>
              <a:t>at time “T”</a:t>
            </a:r>
            <a:endParaRPr lang="nl-NL" altLang="nl-NL" sz="2800" i="1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2800" i="1" dirty="0"/>
              <a:t>T	</a:t>
            </a:r>
            <a:r>
              <a:rPr lang="en-US" altLang="nl-NL" sz="2800" i="1" dirty="0" smtClean="0"/>
              <a:t>		- Design </a:t>
            </a:r>
            <a:r>
              <a:rPr lang="en-US" altLang="nl-NL" sz="2800" i="1" dirty="0"/>
              <a:t>life or reliability demonstration time</a:t>
            </a:r>
            <a:endParaRPr lang="nl-NL" altLang="nl-NL" sz="2800" i="1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2800" i="1" dirty="0"/>
              <a:t>n 	</a:t>
            </a:r>
            <a:r>
              <a:rPr lang="en-US" altLang="nl-NL" sz="2800" i="1" dirty="0" smtClean="0"/>
              <a:t>		</a:t>
            </a:r>
            <a:r>
              <a:rPr lang="en-US" altLang="nl-NL" sz="2800" i="1" dirty="0"/>
              <a:t>-</a:t>
            </a:r>
            <a:r>
              <a:rPr lang="en-US" altLang="nl-NL" sz="2800" i="1" dirty="0" smtClean="0"/>
              <a:t> Sample </a:t>
            </a:r>
            <a:r>
              <a:rPr lang="en-US" altLang="nl-NL" sz="2800" i="1" dirty="0"/>
              <a:t>size</a:t>
            </a:r>
            <a:endParaRPr lang="nl-NL" altLang="nl-NL" sz="2800" i="1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2800" i="1" dirty="0"/>
              <a:t>t </a:t>
            </a:r>
            <a:r>
              <a:rPr lang="en-US" altLang="nl-NL" sz="2800" i="1" baseline="-25000" dirty="0" err="1"/>
              <a:t>i</a:t>
            </a:r>
            <a:r>
              <a:rPr lang="en-US" altLang="nl-NL" sz="2800" i="1" dirty="0"/>
              <a:t>	</a:t>
            </a:r>
            <a:r>
              <a:rPr lang="en-US" altLang="nl-NL" sz="2800" i="1" dirty="0" smtClean="0"/>
              <a:t>		- Total </a:t>
            </a:r>
            <a:r>
              <a:rPr lang="en-US" altLang="nl-NL" sz="2800" i="1" dirty="0"/>
              <a:t>test time of each part</a:t>
            </a:r>
            <a:endParaRPr lang="nl-NL" altLang="nl-NL" sz="2800" i="1" dirty="0"/>
          </a:p>
          <a:p>
            <a:pPr marL="0" indent="0">
              <a:spcBef>
                <a:spcPct val="0"/>
              </a:spcBef>
              <a:buClrTx/>
              <a:buSzTx/>
              <a:buNone/>
            </a:pPr>
            <a:r>
              <a:rPr lang="el-GR" altLang="nl-NL" sz="2800" i="1" dirty="0" smtClean="0"/>
              <a:t>β</a:t>
            </a:r>
            <a:r>
              <a:rPr lang="en-US" altLang="nl-NL" sz="2800" i="1" dirty="0" smtClean="0"/>
              <a:t>		- </a:t>
            </a:r>
            <a:r>
              <a:rPr lang="en-US" altLang="nl-NL" sz="2800" i="1" dirty="0"/>
              <a:t>Weibull shape parameter or Weibull </a:t>
            </a:r>
            <a:r>
              <a:rPr lang="en-US" altLang="nl-NL" sz="2800" i="1" dirty="0" smtClean="0"/>
              <a:t>slope</a:t>
            </a:r>
          </a:p>
          <a:p>
            <a:pPr marL="0" indent="0">
              <a:spcBef>
                <a:spcPct val="0"/>
              </a:spcBef>
              <a:buClrTx/>
              <a:buSzTx/>
              <a:buNone/>
            </a:pPr>
            <a:r>
              <a:rPr lang="en-US" altLang="nl-NL" sz="2800" i="1" dirty="0" smtClean="0">
                <a:sym typeface="Greek Symbols"/>
              </a:rPr>
              <a:t>η		- Characteristic Life</a:t>
            </a:r>
            <a:endParaRPr lang="en-US" altLang="nl-NL" sz="2800" i="1" dirty="0">
              <a:sym typeface="Greek Symbols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2800" i="1" dirty="0">
                <a:sym typeface="Greek Symbols"/>
              </a:rPr>
              <a:t>C	</a:t>
            </a:r>
            <a:r>
              <a:rPr lang="en-US" altLang="nl-NL" sz="2800" i="1" dirty="0" smtClean="0">
                <a:sym typeface="Greek Symbols"/>
              </a:rPr>
              <a:t>		- Statistical </a:t>
            </a:r>
            <a:r>
              <a:rPr lang="en-US" altLang="nl-NL" sz="2800" i="1" dirty="0">
                <a:sym typeface="Greek Symbols"/>
              </a:rPr>
              <a:t>confidence level specified</a:t>
            </a:r>
            <a:endParaRPr lang="en-US" altLang="en-US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2719898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RVP Interface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361" y="1190625"/>
            <a:ext cx="9446158" cy="60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2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</a:t>
            </a:r>
            <a:r>
              <a:rPr lang="en-US" dirty="0" smtClean="0"/>
              <a:t>nformation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77119" y="1495425"/>
            <a:ext cx="8305800" cy="4648200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lIns="101858" tIns="50929" rIns="101858" bIns="50929"/>
          <a:lstStyle>
            <a:lvl1pPr marL="382588" indent="-382588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317500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3100">
                <a:solidFill>
                  <a:schemeClr val="tx1"/>
                </a:solidFill>
                <a:latin typeface="+mn-lt"/>
              </a:defRPr>
            </a:lvl2pPr>
            <a:lvl3pPr marL="1273175" indent="-254000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o"/>
              <a:defRPr sz="2700">
                <a:solidFill>
                  <a:schemeClr val="tx1"/>
                </a:solidFill>
                <a:latin typeface="+mn-lt"/>
              </a:defRPr>
            </a:lvl3pPr>
            <a:lvl4pPr marL="1782763" indent="-254000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500">
                <a:solidFill>
                  <a:schemeClr val="tx1"/>
                </a:solidFill>
                <a:latin typeface="+mn-lt"/>
              </a:defRPr>
            </a:lvl4pPr>
            <a:lvl5pPr marL="2292350" indent="-254000" algn="l" defTabSz="10191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749550" indent="-254000" algn="l" defTabSz="1019175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3206750" indent="-254000" algn="l" defTabSz="1019175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663950" indent="-254000" algn="l" defTabSz="1019175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4121150" indent="-254000" algn="l" defTabSz="1019175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nl-NL" sz="1800" b="0" kern="0" dirty="0" smtClean="0"/>
              <a:t>Book: “The New Weibull Handbook”; Dr. Robert B. Abernethy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nl-NL" sz="1800" b="0" kern="0" dirty="0" smtClean="0"/>
              <a:t>Paper: “Two Useful Equations In Reliability Demonstration”; C. Julius Wang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nl-NL" sz="1800" b="0" kern="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nl-NL" sz="1800" b="0" kern="0" dirty="0" smtClean="0"/>
              <a:t>Internet: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nl-NL" sz="2000" b="0" kern="0" dirty="0" smtClean="0">
                <a:hlinkClick r:id="rId3"/>
              </a:rPr>
              <a:t>www.weibullnews.com</a:t>
            </a:r>
            <a:endParaRPr lang="en-US" altLang="nl-NL" sz="2000" b="0" kern="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nl-NL" sz="2000" b="0" kern="0" dirty="0" smtClean="0">
                <a:hlinkClick r:id="rId4"/>
              </a:rPr>
              <a:t>www.weibull.com</a:t>
            </a:r>
            <a:endParaRPr lang="en-US" altLang="nl-NL" sz="2000" b="0" kern="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nl-NL" sz="2000" b="0" kern="0" dirty="0" smtClean="0">
                <a:hlinkClick r:id="rId5"/>
              </a:rPr>
              <a:t>www.Weibull.de</a:t>
            </a:r>
            <a:endParaRPr lang="en-US" altLang="nl-NL" sz="2000" b="0" kern="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nl-NL" sz="2000" b="0" kern="0" dirty="0" smtClean="0"/>
          </a:p>
          <a:p>
            <a:pPr marL="0" indent="0" eaLnBrk="1" hangingPunct="1">
              <a:buNone/>
              <a:defRPr/>
            </a:pPr>
            <a:r>
              <a:rPr lang="en-US" altLang="nl-NL" sz="2000" b="0" kern="0" dirty="0">
                <a:hlinkClick r:id="rId6"/>
              </a:rPr>
              <a:t>www.holland-innovative.nl</a:t>
            </a:r>
            <a:endParaRPr lang="en-US" altLang="nl-NL" sz="2000" b="0" kern="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nl-NL" sz="2000" b="0" kern="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nl-NL" sz="2000" b="0" kern="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nl-NL" sz="2000" b="0" kern="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nl-NL" sz="3200" kern="0" dirty="0" smtClean="0"/>
          </a:p>
        </p:txBody>
      </p:sp>
    </p:spTree>
    <p:extLst>
      <p:ext uri="{BB962C8B-B14F-4D97-AF65-F5344CB8AC3E}">
        <p14:creationId xmlns:p14="http://schemas.microsoft.com/office/powerpoint/2010/main" val="820720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UTODATETIMEENABLED" val="1"/>
  <p:tag name="AUTODATETIMEFORMAT" val="$HH:$MM:$SS $AMPM"/>
  <p:tag name="AUTODATETIMEFLAGS" val="432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12&quot;&gt;&lt;property id=&quot;20148&quot; value=&quot;5&quot;/&gt;&lt;property id=&quot;20300&quot; value=&quot;Slide 7 - &amp;quot;Presentation Title&amp;quot;&quot;/&gt;&lt;property id=&quot;20307&quot; value=&quot;294&quot;/&gt;&lt;/object&gt;&lt;object type=&quot;3&quot; unique_id=&quot;10306&quot;&gt;&lt;property id=&quot;20148&quot; value=&quot;5&quot;/&gt;&lt;property id=&quot;20300&quot; value=&quot;Slide 1 - &amp;quot;Deadlines and Requirements&amp;#x0D;&amp;#x0A;(Tips/Reminders for Your Reference – Can Delete This Slide from the Final Draft)&amp;quot;&quot;/&gt;&lt;property id=&quot;20307&quot; value=&quot;305&quot;/&gt;&lt;/object&gt;&lt;object type=&quot;3&quot; unique_id=&quot;10307&quot;&gt;&lt;property id=&quot;20148&quot; value=&quot;5&quot;/&gt;&lt;property id=&quot;20300&quot; value=&quot;Slide 2 - &amp;quot;Using this Template (1 of 2)&amp;#x0D;&amp;#x0A;(Tips/Reminders for Your Reference – Can Delete This Slide from the Final Draft)&amp;quot;&quot;/&gt;&lt;property id=&quot;20307&quot; value=&quot;306&quot;/&gt;&lt;/object&gt;&lt;object type=&quot;3&quot; unique_id=&quot;10308&quot;&gt;&lt;property id=&quot;20148&quot; value=&quot;5&quot;/&gt;&lt;property id=&quot;20300&quot; value=&quot;Slide 3 - &amp;quot;Using this Template (2 of 2)&amp;#x0D;&amp;#x0A;(Tips/Reminders for Your Reference – Can Delete This Slide from the Final Draft)&amp;quot;&quot;/&gt;&lt;property id=&quot;20307&quot; value=&quot;307&quot;/&gt;&lt;/object&gt;&lt;object type=&quot;3&quot; unique_id=&quot;10309&quot;&gt;&lt;property id=&quot;20148&quot; value=&quot;5&quot;/&gt;&lt;property id=&quot;20300&quot; value=&quot;Slide 4 - &amp;quot;Can the Audience Read Your Slides?&amp;#x0D;&amp;#x0A;(Tips/Reminders for Your Reference – Can Delete This Slide from the Final Draft)&quot;/&gt;&lt;property id=&quot;20307&quot; value=&quot;308&quot;/&gt;&lt;/object&gt;&lt;object type=&quot;3&quot; unique_id=&quot;10310&quot;&gt;&lt;property id=&quot;20148&quot; value=&quot;5&quot;/&gt;&lt;property id=&quot;20300&quot; value=&quot;Slide 5 - &amp;quot;Tips for Effective Presentations (1 of 2)&amp;#x0D;&amp;#x0A;(Tips/Reminders for Your Reference – Can Delete This Slide from the Final&quot;/&gt;&lt;property id=&quot;20307&quot; value=&quot;309&quot;/&gt;&lt;/object&gt;&lt;object type=&quot;3&quot; unique_id=&quot;10311&quot;&gt;&lt;property id=&quot;20148&quot; value=&quot;5&quot;/&gt;&lt;property id=&quot;20300&quot; value=&quot;Slide 8 - &amp;quot;Introduction&amp;quot;&quot;/&gt;&lt;property id=&quot;20307&quot; value=&quot;310&quot;/&gt;&lt;/object&gt;&lt;object type=&quot;3&quot; unique_id=&quot;10312&quot;&gt;&lt;property id=&quot;20148&quot; value=&quot;5&quot;/&gt;&lt;property id=&quot;20300&quot; value=&quot;Slide 9 - &amp;quot;Agenda&amp;quot;&quot;/&gt;&lt;property id=&quot;20307&quot; value=&quot;311&quot;/&gt;&lt;/object&gt;&lt;object type=&quot;3&quot; unique_id=&quot;10313&quot;&gt;&lt;property id=&quot;20148&quot; value=&quot;5&quot;/&gt;&lt;property id=&quot;20300&quot; value=&quot;Slide 10 - &amp;quot;Vocabulary (optional)&amp;quot;&quot;/&gt;&lt;property id=&quot;20307&quot; value=&quot;312&quot;/&gt;&lt;/object&gt;&lt;object type=&quot;3&quot; unique_id=&quot;10314&quot;&gt;&lt;property id=&quot;20148&quot; value=&quot;5&quot;/&gt;&lt;property id=&quot;20300&quot; value=&quot;Slide 11 - &amp;quot;Content of the Presentation&amp;quot;&quot;/&gt;&lt;property id=&quot;20307&quot; value=&quot;313&quot;/&gt;&lt;/object&gt;&lt;object type=&quot;3&quot; unique_id=&quot;10315&quot;&gt;&lt;property id=&quot;20148&quot; value=&quot;5&quot;/&gt;&lt;property id=&quot;20300&quot; value=&quot;Slide 12 - &amp;quot;Summary&amp;quot;&quot;/&gt;&lt;property id=&quot;20307&quot; value=&quot;314&quot;/&gt;&lt;/object&gt;&lt;object type=&quot;3&quot; unique_id=&quot;10316&quot;&gt;&lt;property id=&quot;20148&quot; value=&quot;5&quot;/&gt;&lt;property id=&quot;20300&quot; value=&quot;Slide 13 - &amp;quot;Where to Get More Information &amp;quot;&quot;/&gt;&lt;property id=&quot;20307&quot; value=&quot;315&quot;/&gt;&lt;/object&gt;&lt;object type=&quot;3&quot; unique_id=&quot;10317&quot;&gt;&lt;property id=&quot;20148&quot; value=&quot;5&quot;/&gt;&lt;property id=&quot;20300&quot; value=&quot;Slide 14 - &amp;quot;Insert Your Name&amp;quot;&quot;/&gt;&lt;property id=&quot;20307&quot; value=&quot;316&quot;/&gt;&lt;/object&gt;&lt;object type=&quot;3&quot; unique_id=&quot;10318&quot;&gt;&lt;property id=&quot;20148&quot; value=&quot;5&quot;/&gt;&lt;property id=&quot;20300&quot; value=&quot;Slide 15 - &amp;quot;Questions&amp;quot;&quot;/&gt;&lt;property id=&quot;20307&quot; value=&quot;317&quot;/&gt;&lt;/object&gt;&lt;object type=&quot;3&quot; unique_id=&quot;10502&quot;&gt;&lt;property id=&quot;20148&quot; value=&quot;5&quot;/&gt;&lt;property id=&quot;20300&quot; value=&quot;Slide 6 - &amp;quot;Tips for Effective Presentations (2 of 2)&amp;#x0D;&amp;#x0A;(Tips/Reminders for Your Reference – Can Delete This Slide from the Final&quot;/&gt;&lt;property id=&quot;20307&quot; value=&quot;31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3_Training">
  <a:themeElements>
    <a:clrScheme name="3_Training 1">
      <a:dk1>
        <a:srgbClr val="000000"/>
      </a:dk1>
      <a:lt1>
        <a:srgbClr val="FFFFFF"/>
      </a:lt1>
      <a:dk2>
        <a:srgbClr val="002F8C"/>
      </a:dk2>
      <a:lt2>
        <a:srgbClr val="CCECFF"/>
      </a:lt2>
      <a:accent1>
        <a:srgbClr val="6699FF"/>
      </a:accent1>
      <a:accent2>
        <a:srgbClr val="00CCCC"/>
      </a:accent2>
      <a:accent3>
        <a:srgbClr val="FFFFFF"/>
      </a:accent3>
      <a:accent4>
        <a:srgbClr val="000000"/>
      </a:accent4>
      <a:accent5>
        <a:srgbClr val="B8CAFF"/>
      </a:accent5>
      <a:accent6>
        <a:srgbClr val="00B9B9"/>
      </a:accent6>
      <a:hlink>
        <a:srgbClr val="0033CC"/>
      </a:hlink>
      <a:folHlink>
        <a:srgbClr val="006666"/>
      </a:folHlink>
    </a:clrScheme>
    <a:fontScheme name="3_Trai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>
          <a:prstShdw prst="shdw18" dist="17961" dir="135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>
          <a:prstShdw prst="shdw18" dist="17961" dir="135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Training 1">
        <a:dk1>
          <a:srgbClr val="000000"/>
        </a:dk1>
        <a:lt1>
          <a:srgbClr val="FFFFFF"/>
        </a:lt1>
        <a:dk2>
          <a:srgbClr val="002F8C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0033CC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toor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A01A5B2F83494993DD9FD77F5AD29E" ma:contentTypeVersion="4" ma:contentTypeDescription="Create a new document." ma:contentTypeScope="" ma:versionID="1762f656a2974da9e23b110fdf930ccc">
  <xsd:schema xmlns:xsd="http://www.w3.org/2001/XMLSchema" xmlns:xs="http://www.w3.org/2001/XMLSchema" xmlns:p="http://schemas.microsoft.com/office/2006/metadata/properties" xmlns:ns2="a2cb0a62-04e8-49d8-97f2-faa0601f59ef" targetNamespace="http://schemas.microsoft.com/office/2006/metadata/properties" ma:root="true" ma:fieldsID="9bf5eb812065188e0c46bc980dabdba5" ns2:_="">
    <xsd:import namespace="a2cb0a62-04e8-49d8-97f2-faa0601f59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cb0a62-04e8-49d8-97f2-faa0601f59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CD43BF-D39C-4290-8DC2-1ACC02C3C35B}"/>
</file>

<file path=customXml/itemProps2.xml><?xml version="1.0" encoding="utf-8"?>
<ds:datastoreItem xmlns:ds="http://schemas.openxmlformats.org/officeDocument/2006/customXml" ds:itemID="{CFCF5814-78FD-41A7-8B12-C5114D77F934}"/>
</file>

<file path=customXml/itemProps3.xml><?xml version="1.0" encoding="utf-8"?>
<ds:datastoreItem xmlns:ds="http://schemas.openxmlformats.org/officeDocument/2006/customXml" ds:itemID="{E1942CA0-28ED-4C08-B609-4AED497FA81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924</Words>
  <Application>Microsoft Office PowerPoint</Application>
  <PresentationFormat>Aangepast</PresentationFormat>
  <Paragraphs>259</Paragraphs>
  <Slides>34</Slides>
  <Notes>11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34</vt:i4>
      </vt:variant>
    </vt:vector>
  </HeadingPairs>
  <TitlesOfParts>
    <vt:vector size="45" baseType="lpstr">
      <vt:lpstr>Arial</vt:lpstr>
      <vt:lpstr>Calibri</vt:lpstr>
      <vt:lpstr>Cambria Math</vt:lpstr>
      <vt:lpstr>Greek Symbols</vt:lpstr>
      <vt:lpstr>Symbol</vt:lpstr>
      <vt:lpstr>Times New Roman</vt:lpstr>
      <vt:lpstr>Verdana</vt:lpstr>
      <vt:lpstr>Wingdings</vt:lpstr>
      <vt:lpstr>3_Training</vt:lpstr>
      <vt:lpstr>Vergelijking</vt:lpstr>
      <vt:lpstr>Photo Editor-foto</vt:lpstr>
      <vt:lpstr>Reliability Validation Test Substantiation</vt:lpstr>
      <vt:lpstr>Introduction</vt:lpstr>
      <vt:lpstr>Subject</vt:lpstr>
      <vt:lpstr>Agenda</vt:lpstr>
      <vt:lpstr>Purpose of the RVP</vt:lpstr>
      <vt:lpstr>Purpose of the RVP</vt:lpstr>
      <vt:lpstr>Method and Background</vt:lpstr>
      <vt:lpstr>Method and Background</vt:lpstr>
      <vt:lpstr>Method and Background</vt:lpstr>
      <vt:lpstr>Method and Background</vt:lpstr>
      <vt:lpstr>Method and Background</vt:lpstr>
      <vt:lpstr>Method and Background</vt:lpstr>
      <vt:lpstr>Method and Background</vt:lpstr>
      <vt:lpstr>Method and Background</vt:lpstr>
      <vt:lpstr>Test Credit</vt:lpstr>
      <vt:lpstr>Test Credit</vt:lpstr>
      <vt:lpstr>RVP Flowchart</vt:lpstr>
      <vt:lpstr>RVP Interface</vt:lpstr>
      <vt:lpstr>1 – General Information</vt:lpstr>
      <vt:lpstr>2 – Reliability Target</vt:lpstr>
      <vt:lpstr>3 – Failure Modes or Mechanisms</vt:lpstr>
      <vt:lpstr>4 – Test Credit</vt:lpstr>
      <vt:lpstr>4 – Test Credit Calculator</vt:lpstr>
      <vt:lpstr>5 – Planned Tests</vt:lpstr>
      <vt:lpstr>6 – Test Relevance</vt:lpstr>
      <vt:lpstr>6 - Test Relevance</vt:lpstr>
      <vt:lpstr>7 - RVP Output - Results</vt:lpstr>
      <vt:lpstr>7 - RVP Detail Output</vt:lpstr>
      <vt:lpstr>Summary</vt:lpstr>
      <vt:lpstr>Questions</vt:lpstr>
      <vt:lpstr>Ing. Ronald Schop</vt:lpstr>
      <vt:lpstr>Acronyms</vt:lpstr>
      <vt:lpstr>RVP Interface</vt:lpstr>
      <vt:lpstr>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Applied Reliability Symposium</dc:title>
  <dc:creator/>
  <cp:lastModifiedBy/>
  <cp:revision>43</cp:revision>
  <cp:lastPrinted>1601-01-01T00:00:00Z</cp:lastPrinted>
  <dcterms:created xsi:type="dcterms:W3CDTF">1601-01-01T00:00:00Z</dcterms:created>
  <dcterms:modified xsi:type="dcterms:W3CDTF">2016-02-15T09:53:25Z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0x010100CEA01A5B2F83494993DD9FD77F5AD29E</vt:lpwstr>
  </property>
</Properties>
</file>