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8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26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27.xml" ContentType="application/vnd.openxmlformats-officedocument.presentationml.slide+xml"/>
  <Override PartName="/ppt/slides/slide41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2.xml" ContentType="application/vnd.openxmlformats-officedocument.presentationml.slide+xml"/>
  <Override PartName="/ppt/slides/slide40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52.xml" ContentType="application/vnd.openxmlformats-officedocument.presentationml.slide+xml"/>
  <Override PartName="/ppt/slides/slide48.xml" ContentType="application/vnd.openxmlformats-officedocument.presentationml.slide+xml"/>
  <Override PartName="/ppt/slides/slide45.xml" ContentType="application/vnd.openxmlformats-officedocument.presentationml.slide+xml"/>
  <Override PartName="/ppt/slides/slide49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20.xml" ContentType="application/vnd.openxmlformats-officedocument.presentationml.tags+xml"/>
  <Override PartName="/ppt/tags/tag17.xml" ContentType="application/vnd.openxmlformats-officedocument.presentationml.tags+xml"/>
  <Override PartName="/ppt/tags/tag16.xml" ContentType="application/vnd.openxmlformats-officedocument.presentationml.tags+xml"/>
  <Override PartName="/ppt/tags/tag15.xml" ContentType="application/vnd.openxmlformats-officedocument.presentationml.tags+xml"/>
  <Override PartName="/ppt/tags/tag14.xml" ContentType="application/vnd.openxmlformats-officedocument.presentationml.tags+xml"/>
  <Override PartName="/ppt/tags/tag18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23.xml" ContentType="application/vnd.openxmlformats-officedocument.presentationml.tags+xml"/>
  <Override PartName="/ppt/tags/tag22.xml" ContentType="application/vnd.openxmlformats-officedocument.presentationml.tags+xml"/>
  <Override PartName="/ppt/tags/tag21.xml" ContentType="application/vnd.openxmlformats-officedocument.presentationml.tags+xml"/>
  <Override PartName="/ppt/tags/tag13.xml" ContentType="application/vnd.openxmlformats-officedocument.presentationml.tags+xml"/>
  <Override PartName="/ppt/tags/tag1.xml" ContentType="application/vnd.openxmlformats-officedocument.presentationml.tags+xml"/>
  <Override PartName="/ppt/tags/tag12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9.xml" ContentType="application/vnd.openxmlformats-officedocument.presentationml.tags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7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5" r:id="rId1"/>
  </p:sldMasterIdLst>
  <p:notesMasterIdLst>
    <p:notesMasterId r:id="rId55"/>
  </p:notesMasterIdLst>
  <p:handoutMasterIdLst>
    <p:handoutMasterId r:id="rId56"/>
  </p:handoutMasterIdLst>
  <p:sldIdLst>
    <p:sldId id="294" r:id="rId2"/>
    <p:sldId id="303" r:id="rId3"/>
    <p:sldId id="295" r:id="rId4"/>
    <p:sldId id="296" r:id="rId5"/>
    <p:sldId id="298" r:id="rId6"/>
    <p:sldId id="310" r:id="rId7"/>
    <p:sldId id="304" r:id="rId8"/>
    <p:sldId id="353" r:id="rId9"/>
    <p:sldId id="323" r:id="rId10"/>
    <p:sldId id="319" r:id="rId11"/>
    <p:sldId id="367" r:id="rId12"/>
    <p:sldId id="317" r:id="rId13"/>
    <p:sldId id="324" r:id="rId14"/>
    <p:sldId id="336" r:id="rId15"/>
    <p:sldId id="330" r:id="rId16"/>
    <p:sldId id="325" r:id="rId17"/>
    <p:sldId id="337" r:id="rId18"/>
    <p:sldId id="326" r:id="rId19"/>
    <p:sldId id="354" r:id="rId20"/>
    <p:sldId id="327" r:id="rId21"/>
    <p:sldId id="318" r:id="rId22"/>
    <p:sldId id="314" r:id="rId23"/>
    <p:sldId id="338" r:id="rId24"/>
    <p:sldId id="339" r:id="rId25"/>
    <p:sldId id="358" r:id="rId26"/>
    <p:sldId id="341" r:id="rId27"/>
    <p:sldId id="357" r:id="rId28"/>
    <p:sldId id="340" r:id="rId29"/>
    <p:sldId id="359" r:id="rId30"/>
    <p:sldId id="360" r:id="rId31"/>
    <p:sldId id="342" r:id="rId32"/>
    <p:sldId id="343" r:id="rId33"/>
    <p:sldId id="332" r:id="rId34"/>
    <p:sldId id="321" r:id="rId35"/>
    <p:sldId id="333" r:id="rId36"/>
    <p:sldId id="334" r:id="rId37"/>
    <p:sldId id="346" r:id="rId38"/>
    <p:sldId id="361" r:id="rId39"/>
    <p:sldId id="362" r:id="rId40"/>
    <p:sldId id="363" r:id="rId41"/>
    <p:sldId id="345" r:id="rId42"/>
    <p:sldId id="347" r:id="rId43"/>
    <p:sldId id="349" r:id="rId44"/>
    <p:sldId id="350" r:id="rId45"/>
    <p:sldId id="364" r:id="rId46"/>
    <p:sldId id="365" r:id="rId47"/>
    <p:sldId id="366" r:id="rId48"/>
    <p:sldId id="299" r:id="rId49"/>
    <p:sldId id="351" r:id="rId50"/>
    <p:sldId id="355" r:id="rId51"/>
    <p:sldId id="302" r:id="rId52"/>
    <p:sldId id="301" r:id="rId53"/>
    <p:sldId id="322" r:id="rId54"/>
  </p:sldIdLst>
  <p:sldSz cx="10688638" cy="7562850"/>
  <p:notesSz cx="9926638" cy="6797675"/>
  <p:custDataLst>
    <p:tags r:id="rId5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54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09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463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617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771" algn="l" defTabSz="914309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2926" algn="l" defTabSz="914309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080" algn="l" defTabSz="914309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234" algn="l" defTabSz="914309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3" userDrawn="1">
          <p15:clr>
            <a:srgbClr val="A4A3A4"/>
          </p15:clr>
        </p15:guide>
        <p15:guide id="2" pos="33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29400"/>
    <a:srgbClr val="FFAA71"/>
    <a:srgbClr val="003FBE"/>
    <a:srgbClr val="481BD9"/>
    <a:srgbClr val="002F8C"/>
    <a:srgbClr val="0049DC"/>
    <a:srgbClr val="0055FE"/>
    <a:srgbClr val="0042C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92206" autoAdjust="0"/>
  </p:normalViewPr>
  <p:slideViewPr>
    <p:cSldViewPr>
      <p:cViewPr varScale="1">
        <p:scale>
          <a:sx n="94" d="100"/>
          <a:sy n="94" d="100"/>
        </p:scale>
        <p:origin x="1044" y="90"/>
      </p:cViewPr>
      <p:guideLst>
        <p:guide orient="horz" pos="2383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-1866"/>
    </p:cViewPr>
  </p:sorterViewPr>
  <p:notesViewPr>
    <p:cSldViewPr>
      <p:cViewPr varScale="1">
        <p:scale>
          <a:sx n="107" d="100"/>
          <a:sy n="107" d="100"/>
        </p:scale>
        <p:origin x="1818" y="108"/>
      </p:cViewPr>
      <p:guideLst>
        <p:guide orient="horz" pos="2141"/>
        <p:guide pos="31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64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E2C8C3-1509-4CBC-A1AB-B0EC845D5893}" type="doc">
      <dgm:prSet loTypeId="urn:microsoft.com/office/officeart/2005/8/layout/cycle4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52C148-A5A6-4352-B609-DA33B055A657}">
      <dgm:prSet phldrT="[Tekst]" custT="1"/>
      <dgm:spPr>
        <a:solidFill>
          <a:srgbClr val="FF6600"/>
        </a:solidFill>
      </dgm:spPr>
      <dgm:t>
        <a:bodyPr lIns="72000" rIns="72000"/>
        <a:lstStyle/>
        <a:p>
          <a:pPr algn="ctr"/>
          <a:r>
            <a:rPr lang="en-US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Testing for</a:t>
          </a:r>
          <a:br>
            <a:rPr lang="en-US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</a:br>
          <a:r>
            <a:rPr lang="en-US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Life</a:t>
          </a:r>
          <a:endParaRPr lang="en-US" sz="28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5348FDF-82E2-4C70-B08C-E31253DE6503}" type="parTrans" cxnId="{2E3BA5FE-EB31-4193-8421-F38120F0B698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13B5291-4446-462B-AD12-89976D260271}" type="sibTrans" cxnId="{2E3BA5FE-EB31-4193-8421-F38120F0B698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5E09A66-D7FC-4855-AD74-DBF35138536E}">
      <dgm:prSet phldrT="[Tekst]" custT="1"/>
      <dgm:spPr/>
      <dgm:t>
        <a:bodyPr/>
        <a:lstStyle/>
        <a:p>
          <a: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Function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B99342B-15CD-4B54-A055-8F78C28EE71F}" type="parTrans" cxnId="{2EB0BEE4-657C-48DA-8133-C9BDBDC40762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92436EC-478E-49AF-B02E-D3EEFD52FC4C}" type="sibTrans" cxnId="{2EB0BEE4-657C-48DA-8133-C9BDBDC40762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D596AF5-F170-4509-ACF0-6336DE4B5047}">
      <dgm:prSet phldrT="[Tekst]"/>
      <dgm:spPr/>
      <dgm:t>
        <a:bodyPr/>
        <a:lstStyle/>
        <a:p>
          <a:r>
            <a:rPr lang="en-US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Testing for Failure</a:t>
          </a:r>
          <a:endParaRPr lang="en-US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C1FB0A2-3721-4C57-8A0F-986EC9D941E4}" type="parTrans" cxnId="{E5B3DCA6-7322-46B9-8400-E41FF2561974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2819C60-B1B0-4D76-A4BB-477245C77601}" type="sibTrans" cxnId="{E5B3DCA6-7322-46B9-8400-E41FF2561974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79F237D-CD32-45B8-B914-7F1E1E1700BD}">
      <dgm:prSet phldrT="[Tekst]" custT="1"/>
      <dgm:spPr/>
      <dgm:t>
        <a:bodyPr/>
        <a:lstStyle/>
        <a:p>
          <a: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Robustness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E47A935-1327-41D2-B4D6-75D605AEB547}" type="parTrans" cxnId="{0BF8C31D-97DC-4EBE-96F2-DD4821BD5F52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BC4611C-AB91-4BBB-8223-FBBF48F57E4E}" type="sibTrans" cxnId="{0BF8C31D-97DC-4EBE-96F2-DD4821BD5F52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6524BAD-4987-4D09-8449-817521D08045}">
      <dgm:prSet phldrT="[Tekst]"/>
      <dgm:spPr/>
      <dgm:t>
        <a:bodyPr/>
        <a:lstStyle/>
        <a:p>
          <a:r>
            <a:rPr lang="en-US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Testing for Design</a:t>
          </a:r>
          <a:endParaRPr lang="en-US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2071613-0B96-43A7-B43E-9134DDD889D6}" type="parTrans" cxnId="{C031F542-1F5B-4BE1-B994-EF0F25A7BF86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92621BE-65C2-4B3E-ABC6-870855D4A638}" type="sibTrans" cxnId="{C031F542-1F5B-4BE1-B994-EF0F25A7BF86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220A69E-00B7-4E83-97CD-2453E7C90EBE}">
      <dgm:prSet phldrT="[Tekst]" custT="1"/>
      <dgm:spPr/>
      <dgm:t>
        <a:bodyPr/>
        <a:lstStyle/>
        <a:p>
          <a: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Design Limits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DB8D749-610A-4C21-87B7-D1E4637A6009}" type="parTrans" cxnId="{FCC65E7C-FF6C-4DA9-911E-B301C6C1A49E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11B04D6-6836-4293-B326-296AA9A3B5F3}" type="sibTrans" cxnId="{FCC65E7C-FF6C-4DA9-911E-B301C6C1A49E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C9A3A03-0911-40BC-97FB-64312B9D0DAE}">
      <dgm:prSet phldrT="[Tekst]" custT="1"/>
      <dgm:spPr/>
      <dgm:t>
        <a:bodyPr/>
        <a:lstStyle/>
        <a:p>
          <a: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Optimization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F32A986-5694-49B0-8022-9C78389CDFDA}" type="parTrans" cxnId="{2EFFEDE8-1343-4793-9E24-1D684CCAA3BA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83F23-F133-4D9A-8FC8-8FB9660AE141}" type="sibTrans" cxnId="{2EFFEDE8-1343-4793-9E24-1D684CCAA3BA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14FD1F3-4284-4E98-8ED8-79BF71DE1625}">
      <dgm:prSet phldrT="[Tekst]" custT="1"/>
      <dgm:spPr/>
      <dgm:t>
        <a:bodyPr/>
        <a:lstStyle/>
        <a:p>
          <a: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Performance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40EA886-0C64-414C-B5B4-09ABCF0A7189}" type="parTrans" cxnId="{B8476630-8EEA-47E9-A1C1-BD7325986436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D3C78B-A33F-47DB-B236-62091722D379}" type="sibTrans" cxnId="{B8476630-8EEA-47E9-A1C1-BD7325986436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19B2416-9C6A-4642-B5EC-6960F881D56D}">
      <dgm:prSet phldrT="[Tekst]" custT="1"/>
      <dgm:spPr>
        <a:solidFill>
          <a:srgbClr val="FF6600"/>
        </a:solidFill>
      </dgm:spPr>
      <dgm:t>
        <a:bodyPr/>
        <a:lstStyle/>
        <a:p>
          <a:r>
            <a:rPr lang="en-US" sz="1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Reliability Validation</a:t>
          </a:r>
          <a:endParaRPr lang="en-US" sz="18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B829B01-725B-4FB4-9749-AC023AAAF53A}" type="parTrans" cxnId="{258361DE-F555-453A-9284-17F37D89641B}">
      <dgm:prSet/>
      <dgm:spPr/>
      <dgm:t>
        <a:bodyPr/>
        <a:lstStyle/>
        <a:p>
          <a:endParaRPr lang="en-US"/>
        </a:p>
      </dgm:t>
    </dgm:pt>
    <dgm:pt modelId="{F5DD8F59-C4BF-4EEF-9213-D07B0023FB61}" type="sibTrans" cxnId="{258361DE-F555-453A-9284-17F37D89641B}">
      <dgm:prSet/>
      <dgm:spPr/>
      <dgm:t>
        <a:bodyPr/>
        <a:lstStyle/>
        <a:p>
          <a:endParaRPr lang="en-US"/>
        </a:p>
      </dgm:t>
    </dgm:pt>
    <dgm:pt modelId="{F34E17C0-AFCD-415A-A569-9E09CECDA781}">
      <dgm:prSet phldrT="[Tekst]" custT="1"/>
      <dgm:spPr>
        <a:solidFill>
          <a:srgbClr val="FF6600"/>
        </a:solidFill>
      </dgm:spPr>
      <dgm:t>
        <a:bodyPr/>
        <a:lstStyle/>
        <a:p>
          <a:r>
            <a:rPr lang="en-US" sz="1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System Prediction</a:t>
          </a:r>
          <a:endParaRPr lang="en-US" sz="18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E122031-A843-4B0C-A9A4-B4A355B3C3C2}" type="parTrans" cxnId="{B7C2A6D8-7672-4628-851B-0F6689163331}">
      <dgm:prSet/>
      <dgm:spPr/>
      <dgm:t>
        <a:bodyPr/>
        <a:lstStyle/>
        <a:p>
          <a:endParaRPr lang="en-US"/>
        </a:p>
      </dgm:t>
    </dgm:pt>
    <dgm:pt modelId="{9D6C3B80-4883-4769-AD6C-893707BCB256}" type="sibTrans" cxnId="{B7C2A6D8-7672-4628-851B-0F6689163331}">
      <dgm:prSet/>
      <dgm:spPr/>
      <dgm:t>
        <a:bodyPr/>
        <a:lstStyle/>
        <a:p>
          <a:endParaRPr lang="en-US"/>
        </a:p>
      </dgm:t>
    </dgm:pt>
    <dgm:pt modelId="{A252F9CE-1AF9-41C7-AB5F-CFA21599288E}">
      <dgm:prSet phldrT="[Tekst]"/>
      <dgm:spPr/>
      <dgm:t>
        <a:bodyPr/>
        <a:lstStyle/>
        <a:p>
          <a:r>
            <a:rPr lang="en-US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Testing to Verify</a:t>
          </a:r>
          <a:endParaRPr lang="en-US" dirty="0"/>
        </a:p>
      </dgm:t>
    </dgm:pt>
    <dgm:pt modelId="{878BD560-3099-4585-A9A7-A31BD5E994AE}" type="parTrans" cxnId="{15BD8BAF-B911-40B8-9C4B-3F51F9D88C34}">
      <dgm:prSet/>
      <dgm:spPr/>
      <dgm:t>
        <a:bodyPr/>
        <a:lstStyle/>
        <a:p>
          <a:endParaRPr lang="en-US"/>
        </a:p>
      </dgm:t>
    </dgm:pt>
    <dgm:pt modelId="{4DAC28BA-D6D1-4364-B053-8279F119C293}" type="sibTrans" cxnId="{15BD8BAF-B911-40B8-9C4B-3F51F9D88C34}">
      <dgm:prSet/>
      <dgm:spPr/>
      <dgm:t>
        <a:bodyPr/>
        <a:lstStyle/>
        <a:p>
          <a:endParaRPr lang="en-US"/>
        </a:p>
      </dgm:t>
    </dgm:pt>
    <dgm:pt modelId="{E1C0DAAB-58A8-4A9A-9EB5-B2C531788F7C}">
      <dgm:prSet phldrT="[Tekst]" custT="1"/>
      <dgm:spPr/>
      <dgm:t>
        <a:bodyPr/>
        <a:lstStyle/>
        <a:p>
          <a: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Physics of </a:t>
          </a:r>
          <a:b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</a:br>
          <a:r>
            <a: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Failure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46DC722-FF31-420F-9518-9B7042240951}" type="parTrans" cxnId="{9E70D55E-1DAD-4DBF-96FA-08432DE7BA66}">
      <dgm:prSet/>
      <dgm:spPr/>
      <dgm:t>
        <a:bodyPr/>
        <a:lstStyle/>
        <a:p>
          <a:endParaRPr lang="en-US"/>
        </a:p>
      </dgm:t>
    </dgm:pt>
    <dgm:pt modelId="{EEA5A612-C638-46C4-802C-1172C59276E9}" type="sibTrans" cxnId="{9E70D55E-1DAD-4DBF-96FA-08432DE7BA66}">
      <dgm:prSet/>
      <dgm:spPr/>
      <dgm:t>
        <a:bodyPr/>
        <a:lstStyle/>
        <a:p>
          <a:endParaRPr lang="en-US"/>
        </a:p>
      </dgm:t>
    </dgm:pt>
    <dgm:pt modelId="{FB3B788C-C490-4CBB-BB50-D0792D193BFC}">
      <dgm:prSet phldrT="[Tekst]" custT="1"/>
      <dgm:spPr/>
      <dgm:t>
        <a:bodyPr/>
        <a:lstStyle/>
        <a:p>
          <a:endParaRPr lang="en-US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FD2EEC3-0787-4896-A61D-BDFAA4D3857F}" type="parTrans" cxnId="{396A08D0-35FD-46F6-B386-2C53AFC16BCE}">
      <dgm:prSet/>
      <dgm:spPr/>
      <dgm:t>
        <a:bodyPr/>
        <a:lstStyle/>
        <a:p>
          <a:endParaRPr lang="en-US"/>
        </a:p>
      </dgm:t>
    </dgm:pt>
    <dgm:pt modelId="{C350D6CC-3844-45B9-A961-20BD9F3446A1}" type="sibTrans" cxnId="{396A08D0-35FD-46F6-B386-2C53AFC16BCE}">
      <dgm:prSet/>
      <dgm:spPr/>
      <dgm:t>
        <a:bodyPr/>
        <a:lstStyle/>
        <a:p>
          <a:endParaRPr lang="en-US"/>
        </a:p>
      </dgm:t>
    </dgm:pt>
    <dgm:pt modelId="{BDCF5FA1-CFF3-4508-AEC1-E0472B7FDE95}" type="pres">
      <dgm:prSet presAssocID="{61E2C8C3-1509-4CBC-A1AB-B0EC845D589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413A56-54DB-4B0E-842B-AA9D0591A58D}" type="pres">
      <dgm:prSet presAssocID="{61E2C8C3-1509-4CBC-A1AB-B0EC845D5893}" presName="children" presStyleCnt="0"/>
      <dgm:spPr/>
    </dgm:pt>
    <dgm:pt modelId="{74C48138-60B5-4DFA-9487-0C0CE028EB30}" type="pres">
      <dgm:prSet presAssocID="{61E2C8C3-1509-4CBC-A1AB-B0EC845D5893}" presName="child1group" presStyleCnt="0"/>
      <dgm:spPr/>
    </dgm:pt>
    <dgm:pt modelId="{C2B7B92B-ACDB-4BD9-907C-A66C665E0347}" type="pres">
      <dgm:prSet presAssocID="{61E2C8C3-1509-4CBC-A1AB-B0EC845D5893}" presName="child1" presStyleLbl="bgAcc1" presStyleIdx="0" presStyleCnt="4" custScaleX="123895" custScaleY="91414" custLinFactNeighborX="-3193"/>
      <dgm:spPr/>
      <dgm:t>
        <a:bodyPr/>
        <a:lstStyle/>
        <a:p>
          <a:endParaRPr lang="en-US"/>
        </a:p>
      </dgm:t>
    </dgm:pt>
    <dgm:pt modelId="{33221A48-6902-4259-9138-4C7DD3A71D56}" type="pres">
      <dgm:prSet presAssocID="{61E2C8C3-1509-4CBC-A1AB-B0EC845D589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251517-3BCA-442E-8C09-2241EB438298}" type="pres">
      <dgm:prSet presAssocID="{61E2C8C3-1509-4CBC-A1AB-B0EC845D5893}" presName="child2group" presStyleCnt="0"/>
      <dgm:spPr/>
    </dgm:pt>
    <dgm:pt modelId="{C5F6B78D-A3B4-417E-B7EB-4AAC93817E8E}" type="pres">
      <dgm:prSet presAssocID="{61E2C8C3-1509-4CBC-A1AB-B0EC845D5893}" presName="child2" presStyleLbl="bgAcc1" presStyleIdx="1" presStyleCnt="4" custScaleX="117717" custScaleY="71723" custLinFactNeighborX="11536"/>
      <dgm:spPr/>
      <dgm:t>
        <a:bodyPr/>
        <a:lstStyle/>
        <a:p>
          <a:endParaRPr lang="en-US"/>
        </a:p>
      </dgm:t>
    </dgm:pt>
    <dgm:pt modelId="{C793C228-0E96-41D2-8BE5-C40A75F04DB7}" type="pres">
      <dgm:prSet presAssocID="{61E2C8C3-1509-4CBC-A1AB-B0EC845D589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F743B-C5BF-4181-9F59-EEDF81087CF4}" type="pres">
      <dgm:prSet presAssocID="{61E2C8C3-1509-4CBC-A1AB-B0EC845D5893}" presName="child3group" presStyleCnt="0"/>
      <dgm:spPr/>
    </dgm:pt>
    <dgm:pt modelId="{387550CC-699D-4F79-BA46-6EA9F9BE6ACF}" type="pres">
      <dgm:prSet presAssocID="{61E2C8C3-1509-4CBC-A1AB-B0EC845D5893}" presName="child3" presStyleLbl="bgAcc1" presStyleIdx="2" presStyleCnt="4" custScaleX="121014" custScaleY="71723" custLinFactNeighborX="11536"/>
      <dgm:spPr/>
      <dgm:t>
        <a:bodyPr/>
        <a:lstStyle/>
        <a:p>
          <a:endParaRPr lang="en-US"/>
        </a:p>
      </dgm:t>
    </dgm:pt>
    <dgm:pt modelId="{B0F29E80-1C5D-48AF-AF5C-B9F6888C398F}" type="pres">
      <dgm:prSet presAssocID="{61E2C8C3-1509-4CBC-A1AB-B0EC845D589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D94759-45DB-4CF0-82FB-190CB77A2F5C}" type="pres">
      <dgm:prSet presAssocID="{61E2C8C3-1509-4CBC-A1AB-B0EC845D5893}" presName="child4group" presStyleCnt="0"/>
      <dgm:spPr/>
    </dgm:pt>
    <dgm:pt modelId="{047DA616-8D09-47D9-B31B-BB47E7FC4D06}" type="pres">
      <dgm:prSet presAssocID="{61E2C8C3-1509-4CBC-A1AB-B0EC845D5893}" presName="child4" presStyleLbl="bgAcc1" presStyleIdx="3" presStyleCnt="4" custScaleX="112772" custScaleY="69934" custLinFactNeighborX="-3193"/>
      <dgm:spPr/>
      <dgm:t>
        <a:bodyPr/>
        <a:lstStyle/>
        <a:p>
          <a:endParaRPr lang="en-US"/>
        </a:p>
      </dgm:t>
    </dgm:pt>
    <dgm:pt modelId="{D47D4549-3D5C-4D9E-AF50-75BB1676E54B}" type="pres">
      <dgm:prSet presAssocID="{61E2C8C3-1509-4CBC-A1AB-B0EC845D589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22022C-F58E-43E6-99D2-253381789133}" type="pres">
      <dgm:prSet presAssocID="{61E2C8C3-1509-4CBC-A1AB-B0EC845D5893}" presName="childPlaceholder" presStyleCnt="0"/>
      <dgm:spPr/>
    </dgm:pt>
    <dgm:pt modelId="{BB88F7C5-25CF-4D10-BC7D-4476A5B50416}" type="pres">
      <dgm:prSet presAssocID="{61E2C8C3-1509-4CBC-A1AB-B0EC845D5893}" presName="circle" presStyleCnt="0"/>
      <dgm:spPr/>
    </dgm:pt>
    <dgm:pt modelId="{DE78C1FA-C109-43B4-8C96-F821FD6E3E0E}" type="pres">
      <dgm:prSet presAssocID="{61E2C8C3-1509-4CBC-A1AB-B0EC845D5893}" presName="quadrant1" presStyleLbl="node1" presStyleIdx="0" presStyleCnt="4" custLinFactNeighborX="-7149" custLinFactNeighborY="-430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2E2DAF-212E-4D4F-84A1-441BFA0EFA06}" type="pres">
      <dgm:prSet presAssocID="{61E2C8C3-1509-4CBC-A1AB-B0EC845D5893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04145B-DBC6-4789-B59F-2653273B2652}" type="pres">
      <dgm:prSet presAssocID="{61E2C8C3-1509-4CBC-A1AB-B0EC845D5893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18A3B-D815-4CA3-92E3-4E99727B069B}" type="pres">
      <dgm:prSet presAssocID="{61E2C8C3-1509-4CBC-A1AB-B0EC845D589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F8AD2-C542-4E5B-8E3D-E16D0B9333C4}" type="pres">
      <dgm:prSet presAssocID="{61E2C8C3-1509-4CBC-A1AB-B0EC845D5893}" presName="quadrantPlaceholder" presStyleCnt="0"/>
      <dgm:spPr/>
    </dgm:pt>
    <dgm:pt modelId="{1716B534-9B87-4CF6-9940-1DCF126136CA}" type="pres">
      <dgm:prSet presAssocID="{61E2C8C3-1509-4CBC-A1AB-B0EC845D5893}" presName="center1" presStyleLbl="fgShp" presStyleIdx="0" presStyleCnt="2"/>
      <dgm:spPr/>
    </dgm:pt>
    <dgm:pt modelId="{72E58F74-7D31-48D6-8FF3-8119CD265E87}" type="pres">
      <dgm:prSet presAssocID="{61E2C8C3-1509-4CBC-A1AB-B0EC845D5893}" presName="center2" presStyleLbl="fgShp" presStyleIdx="1" presStyleCnt="2"/>
      <dgm:spPr/>
    </dgm:pt>
  </dgm:ptLst>
  <dgm:cxnLst>
    <dgm:cxn modelId="{67F09AAE-53BF-4264-887A-DB051C2FEEBF}" type="presOf" srcId="{96524BAD-4987-4D09-8449-817521D08045}" destId="{C6418A3B-D815-4CA3-92E3-4E99727B069B}" srcOrd="0" destOrd="0" presId="urn:microsoft.com/office/officeart/2005/8/layout/cycle4"/>
    <dgm:cxn modelId="{93C2EC3F-1019-4093-A223-95BD10F1A31A}" type="presOf" srcId="{FB3B788C-C490-4CBB-BB50-D0792D193BFC}" destId="{C5F6B78D-A3B4-417E-B7EB-4AAC93817E8E}" srcOrd="0" destOrd="0" presId="urn:microsoft.com/office/officeart/2005/8/layout/cycle4"/>
    <dgm:cxn modelId="{9E70D55E-1DAD-4DBF-96FA-08432DE7BA66}" srcId="{FD596AF5-F170-4509-ACF0-6336DE4B5047}" destId="{E1C0DAAB-58A8-4A9A-9EB5-B2C531788F7C}" srcOrd="0" destOrd="0" parTransId="{446DC722-FF31-420F-9518-9B7042240951}" sibTransId="{EEA5A612-C638-46C4-802C-1172C59276E9}"/>
    <dgm:cxn modelId="{E5D8CF71-6A0D-4BD2-B8FC-B7F21FB5C014}" type="presOf" srcId="{F34E17C0-AFCD-415A-A569-9E09CECDA781}" destId="{33221A48-6902-4259-9138-4C7DD3A71D56}" srcOrd="1" destOrd="1" presId="urn:microsoft.com/office/officeart/2005/8/layout/cycle4"/>
    <dgm:cxn modelId="{2EFFEDE8-1343-4793-9E24-1D684CCAA3BA}" srcId="{96524BAD-4987-4D09-8449-817521D08045}" destId="{EC9A3A03-0911-40BC-97FB-64312B9D0DAE}" srcOrd="1" destOrd="0" parTransId="{5F32A986-5694-49B0-8022-9C78389CDFDA}" sibTransId="{70583F23-F133-4D9A-8FC8-8FB9660AE141}"/>
    <dgm:cxn modelId="{E5B3DCA6-7322-46B9-8400-E41FF2561974}" srcId="{61E2C8C3-1509-4CBC-A1AB-B0EC845D5893}" destId="{FD596AF5-F170-4509-ACF0-6336DE4B5047}" srcOrd="2" destOrd="0" parTransId="{7C1FB0A2-3721-4C57-8A0F-986EC9D941E4}" sibTransId="{92819C60-B1B0-4D76-A4BB-477245C77601}"/>
    <dgm:cxn modelId="{C031F542-1F5B-4BE1-B994-EF0F25A7BF86}" srcId="{61E2C8C3-1509-4CBC-A1AB-B0EC845D5893}" destId="{96524BAD-4987-4D09-8449-817521D08045}" srcOrd="3" destOrd="0" parTransId="{82071613-0B96-43A7-B43E-9134DDD889D6}" sibTransId="{892621BE-65C2-4B3E-ABC6-870855D4A638}"/>
    <dgm:cxn modelId="{6862C304-9D76-484F-91B8-C13C05C4CC15}" type="presOf" srcId="{019B2416-9C6A-4642-B5EC-6960F881D56D}" destId="{33221A48-6902-4259-9138-4C7DD3A71D56}" srcOrd="1" destOrd="0" presId="urn:microsoft.com/office/officeart/2005/8/layout/cycle4"/>
    <dgm:cxn modelId="{B7C2A6D8-7672-4628-851B-0F6689163331}" srcId="{5252C148-A5A6-4352-B609-DA33B055A657}" destId="{F34E17C0-AFCD-415A-A569-9E09CECDA781}" srcOrd="1" destOrd="0" parTransId="{5E122031-A843-4B0C-A9A4-B4A355B3C3C2}" sibTransId="{9D6C3B80-4883-4769-AD6C-893707BCB256}"/>
    <dgm:cxn modelId="{2EB0BEE4-657C-48DA-8133-C9BDBDC40762}" srcId="{A252F9CE-1AF9-41C7-AB5F-CFA21599288E}" destId="{55E09A66-D7FC-4855-AD74-DBF35138536E}" srcOrd="1" destOrd="0" parTransId="{7B99342B-15CD-4B54-A055-8F78C28EE71F}" sibTransId="{E92436EC-478E-49AF-B02E-D3EEFD52FC4C}"/>
    <dgm:cxn modelId="{8E34868C-A69C-4771-85E8-32B69408D85B}" type="presOf" srcId="{D14FD1F3-4284-4E98-8ED8-79BF71DE1625}" destId="{C793C228-0E96-41D2-8BE5-C40A75F04DB7}" srcOrd="1" destOrd="2" presId="urn:microsoft.com/office/officeart/2005/8/layout/cycle4"/>
    <dgm:cxn modelId="{9A2D0B8C-0AC6-4B5B-BB2E-1884C9B51F3E}" type="presOf" srcId="{279F237D-CD32-45B8-B914-7F1E1E1700BD}" destId="{387550CC-699D-4F79-BA46-6EA9F9BE6ACF}" srcOrd="0" destOrd="1" presId="urn:microsoft.com/office/officeart/2005/8/layout/cycle4"/>
    <dgm:cxn modelId="{ED9DE948-5C19-4940-A2A3-8A7BE6ABFA93}" type="presOf" srcId="{279F237D-CD32-45B8-B914-7F1E1E1700BD}" destId="{B0F29E80-1C5D-48AF-AF5C-B9F6888C398F}" srcOrd="1" destOrd="1" presId="urn:microsoft.com/office/officeart/2005/8/layout/cycle4"/>
    <dgm:cxn modelId="{3D5CB5D9-54DF-4050-BEF6-39A05207B60C}" type="presOf" srcId="{9220A69E-00B7-4E83-97CD-2453E7C90EBE}" destId="{D47D4549-3D5C-4D9E-AF50-75BB1676E54B}" srcOrd="1" destOrd="0" presId="urn:microsoft.com/office/officeart/2005/8/layout/cycle4"/>
    <dgm:cxn modelId="{1A0E3450-E10D-42CF-8BB1-FCFF24C60097}" type="presOf" srcId="{E1C0DAAB-58A8-4A9A-9EB5-B2C531788F7C}" destId="{387550CC-699D-4F79-BA46-6EA9F9BE6ACF}" srcOrd="0" destOrd="0" presId="urn:microsoft.com/office/officeart/2005/8/layout/cycle4"/>
    <dgm:cxn modelId="{3000F967-0F09-4320-941D-D68C3FAA650C}" type="presOf" srcId="{D14FD1F3-4284-4E98-8ED8-79BF71DE1625}" destId="{C5F6B78D-A3B4-417E-B7EB-4AAC93817E8E}" srcOrd="0" destOrd="2" presId="urn:microsoft.com/office/officeart/2005/8/layout/cycle4"/>
    <dgm:cxn modelId="{EE9020FF-579A-4CA1-AD47-8A4540CD9F30}" type="presOf" srcId="{FB3B788C-C490-4CBB-BB50-D0792D193BFC}" destId="{C793C228-0E96-41D2-8BE5-C40A75F04DB7}" srcOrd="1" destOrd="0" presId="urn:microsoft.com/office/officeart/2005/8/layout/cycle4"/>
    <dgm:cxn modelId="{D2DBBFD7-E552-4DDB-9B5F-77B90665603F}" type="presOf" srcId="{9220A69E-00B7-4E83-97CD-2453E7C90EBE}" destId="{047DA616-8D09-47D9-B31B-BB47E7FC4D06}" srcOrd="0" destOrd="0" presId="urn:microsoft.com/office/officeart/2005/8/layout/cycle4"/>
    <dgm:cxn modelId="{D5BC4F7B-8C72-47B5-87F3-9411C5C1BCF5}" type="presOf" srcId="{EC9A3A03-0911-40BC-97FB-64312B9D0DAE}" destId="{047DA616-8D09-47D9-B31B-BB47E7FC4D06}" srcOrd="0" destOrd="1" presId="urn:microsoft.com/office/officeart/2005/8/layout/cycle4"/>
    <dgm:cxn modelId="{7BD4969F-BA7F-4D5D-82B3-0033D9C18135}" type="presOf" srcId="{5252C148-A5A6-4352-B609-DA33B055A657}" destId="{DE78C1FA-C109-43B4-8C96-F821FD6E3E0E}" srcOrd="0" destOrd="0" presId="urn:microsoft.com/office/officeart/2005/8/layout/cycle4"/>
    <dgm:cxn modelId="{2E3BA5FE-EB31-4193-8421-F38120F0B698}" srcId="{61E2C8C3-1509-4CBC-A1AB-B0EC845D5893}" destId="{5252C148-A5A6-4352-B609-DA33B055A657}" srcOrd="0" destOrd="0" parTransId="{65348FDF-82E2-4C70-B08C-E31253DE6503}" sibTransId="{E13B5291-4446-462B-AD12-89976D260271}"/>
    <dgm:cxn modelId="{25DFDC32-75F4-4BFE-828A-0C17F7E21644}" type="presOf" srcId="{F34E17C0-AFCD-415A-A569-9E09CECDA781}" destId="{C2B7B92B-ACDB-4BD9-907C-A66C665E0347}" srcOrd="0" destOrd="1" presId="urn:microsoft.com/office/officeart/2005/8/layout/cycle4"/>
    <dgm:cxn modelId="{A887741D-3F16-4EC0-A174-EF6765A69F21}" type="presOf" srcId="{A252F9CE-1AF9-41C7-AB5F-CFA21599288E}" destId="{D22E2DAF-212E-4D4F-84A1-441BFA0EFA06}" srcOrd="0" destOrd="0" presId="urn:microsoft.com/office/officeart/2005/8/layout/cycle4"/>
    <dgm:cxn modelId="{FC8B0804-B115-4739-AEEC-9CDC24ECEDDE}" type="presOf" srcId="{EC9A3A03-0911-40BC-97FB-64312B9D0DAE}" destId="{D47D4549-3D5C-4D9E-AF50-75BB1676E54B}" srcOrd="1" destOrd="1" presId="urn:microsoft.com/office/officeart/2005/8/layout/cycle4"/>
    <dgm:cxn modelId="{258361DE-F555-453A-9284-17F37D89641B}" srcId="{5252C148-A5A6-4352-B609-DA33B055A657}" destId="{019B2416-9C6A-4642-B5EC-6960F881D56D}" srcOrd="0" destOrd="0" parTransId="{6B829B01-725B-4FB4-9749-AC023AAAF53A}" sibTransId="{F5DD8F59-C4BF-4EEF-9213-D07B0023FB61}"/>
    <dgm:cxn modelId="{A1747CE1-B4B5-48AE-A6F4-3CBF0017141B}" type="presOf" srcId="{61E2C8C3-1509-4CBC-A1AB-B0EC845D5893}" destId="{BDCF5FA1-CFF3-4508-AEC1-E0472B7FDE95}" srcOrd="0" destOrd="0" presId="urn:microsoft.com/office/officeart/2005/8/layout/cycle4"/>
    <dgm:cxn modelId="{B8476630-8EEA-47E9-A1C1-BD7325986436}" srcId="{A252F9CE-1AF9-41C7-AB5F-CFA21599288E}" destId="{D14FD1F3-4284-4E98-8ED8-79BF71DE1625}" srcOrd="2" destOrd="0" parTransId="{240EA886-0C64-414C-B5B4-09ABCF0A7189}" sibTransId="{06D3C78B-A33F-47DB-B236-62091722D379}"/>
    <dgm:cxn modelId="{30DBCEFC-2B1D-4096-9626-50CDB3594D29}" type="presOf" srcId="{019B2416-9C6A-4642-B5EC-6960F881D56D}" destId="{C2B7B92B-ACDB-4BD9-907C-A66C665E0347}" srcOrd="0" destOrd="0" presId="urn:microsoft.com/office/officeart/2005/8/layout/cycle4"/>
    <dgm:cxn modelId="{15BD8BAF-B911-40B8-9C4B-3F51F9D88C34}" srcId="{61E2C8C3-1509-4CBC-A1AB-B0EC845D5893}" destId="{A252F9CE-1AF9-41C7-AB5F-CFA21599288E}" srcOrd="1" destOrd="0" parTransId="{878BD560-3099-4585-A9A7-A31BD5E994AE}" sibTransId="{4DAC28BA-D6D1-4364-B053-8279F119C293}"/>
    <dgm:cxn modelId="{D282812D-E7CA-47A5-96EC-A17E3F95F252}" type="presOf" srcId="{55E09A66-D7FC-4855-AD74-DBF35138536E}" destId="{C5F6B78D-A3B4-417E-B7EB-4AAC93817E8E}" srcOrd="0" destOrd="1" presId="urn:microsoft.com/office/officeart/2005/8/layout/cycle4"/>
    <dgm:cxn modelId="{396A08D0-35FD-46F6-B386-2C53AFC16BCE}" srcId="{A252F9CE-1AF9-41C7-AB5F-CFA21599288E}" destId="{FB3B788C-C490-4CBB-BB50-D0792D193BFC}" srcOrd="0" destOrd="0" parTransId="{2FD2EEC3-0787-4896-A61D-BDFAA4D3857F}" sibTransId="{C350D6CC-3844-45B9-A961-20BD9F3446A1}"/>
    <dgm:cxn modelId="{FCC65E7C-FF6C-4DA9-911E-B301C6C1A49E}" srcId="{96524BAD-4987-4D09-8449-817521D08045}" destId="{9220A69E-00B7-4E83-97CD-2453E7C90EBE}" srcOrd="0" destOrd="0" parTransId="{0DB8D749-610A-4C21-87B7-D1E4637A6009}" sibTransId="{711B04D6-6836-4293-B326-296AA9A3B5F3}"/>
    <dgm:cxn modelId="{C5DDD0BF-C61A-4483-AF8D-244D6BB522A1}" type="presOf" srcId="{55E09A66-D7FC-4855-AD74-DBF35138536E}" destId="{C793C228-0E96-41D2-8BE5-C40A75F04DB7}" srcOrd="1" destOrd="1" presId="urn:microsoft.com/office/officeart/2005/8/layout/cycle4"/>
    <dgm:cxn modelId="{7EF4F6C1-D2BD-492D-978A-8C409CFCD3C5}" type="presOf" srcId="{E1C0DAAB-58A8-4A9A-9EB5-B2C531788F7C}" destId="{B0F29E80-1C5D-48AF-AF5C-B9F6888C398F}" srcOrd="1" destOrd="0" presId="urn:microsoft.com/office/officeart/2005/8/layout/cycle4"/>
    <dgm:cxn modelId="{24E48DF9-0A23-46B7-B76B-1211962D854E}" type="presOf" srcId="{FD596AF5-F170-4509-ACF0-6336DE4B5047}" destId="{5304145B-DBC6-4789-B59F-2653273B2652}" srcOrd="0" destOrd="0" presId="urn:microsoft.com/office/officeart/2005/8/layout/cycle4"/>
    <dgm:cxn modelId="{0BF8C31D-97DC-4EBE-96F2-DD4821BD5F52}" srcId="{FD596AF5-F170-4509-ACF0-6336DE4B5047}" destId="{279F237D-CD32-45B8-B914-7F1E1E1700BD}" srcOrd="1" destOrd="0" parTransId="{6E47A935-1327-41D2-B4D6-75D605AEB547}" sibTransId="{3BC4611C-AB91-4BBB-8223-FBBF48F57E4E}"/>
    <dgm:cxn modelId="{5CCFFA11-BDEA-441F-957C-34707971282D}" type="presParOf" srcId="{BDCF5FA1-CFF3-4508-AEC1-E0472B7FDE95}" destId="{60413A56-54DB-4B0E-842B-AA9D0591A58D}" srcOrd="0" destOrd="0" presId="urn:microsoft.com/office/officeart/2005/8/layout/cycle4"/>
    <dgm:cxn modelId="{8705468E-77AA-4284-BB02-712F93985D3D}" type="presParOf" srcId="{60413A56-54DB-4B0E-842B-AA9D0591A58D}" destId="{74C48138-60B5-4DFA-9487-0C0CE028EB30}" srcOrd="0" destOrd="0" presId="urn:microsoft.com/office/officeart/2005/8/layout/cycle4"/>
    <dgm:cxn modelId="{4B18786B-C027-4069-B54C-E0EC1879EEE7}" type="presParOf" srcId="{74C48138-60B5-4DFA-9487-0C0CE028EB30}" destId="{C2B7B92B-ACDB-4BD9-907C-A66C665E0347}" srcOrd="0" destOrd="0" presId="urn:microsoft.com/office/officeart/2005/8/layout/cycle4"/>
    <dgm:cxn modelId="{C1E7E10D-9917-4A78-A16E-98206E2AEDC7}" type="presParOf" srcId="{74C48138-60B5-4DFA-9487-0C0CE028EB30}" destId="{33221A48-6902-4259-9138-4C7DD3A71D56}" srcOrd="1" destOrd="0" presId="urn:microsoft.com/office/officeart/2005/8/layout/cycle4"/>
    <dgm:cxn modelId="{BB906F00-4746-45A9-8651-859C68620FEA}" type="presParOf" srcId="{60413A56-54DB-4B0E-842B-AA9D0591A58D}" destId="{E8251517-3BCA-442E-8C09-2241EB438298}" srcOrd="1" destOrd="0" presId="urn:microsoft.com/office/officeart/2005/8/layout/cycle4"/>
    <dgm:cxn modelId="{E9B4C3DB-8DCD-4E58-800A-0BD843BEC745}" type="presParOf" srcId="{E8251517-3BCA-442E-8C09-2241EB438298}" destId="{C5F6B78D-A3B4-417E-B7EB-4AAC93817E8E}" srcOrd="0" destOrd="0" presId="urn:microsoft.com/office/officeart/2005/8/layout/cycle4"/>
    <dgm:cxn modelId="{76AF1925-41BE-45DB-A1EA-8D8C93127A22}" type="presParOf" srcId="{E8251517-3BCA-442E-8C09-2241EB438298}" destId="{C793C228-0E96-41D2-8BE5-C40A75F04DB7}" srcOrd="1" destOrd="0" presId="urn:microsoft.com/office/officeart/2005/8/layout/cycle4"/>
    <dgm:cxn modelId="{8AAECB2F-7B9E-4CD9-A5ED-4D2799A98C88}" type="presParOf" srcId="{60413A56-54DB-4B0E-842B-AA9D0591A58D}" destId="{8D3F743B-C5BF-4181-9F59-EEDF81087CF4}" srcOrd="2" destOrd="0" presId="urn:microsoft.com/office/officeart/2005/8/layout/cycle4"/>
    <dgm:cxn modelId="{AD58059A-FB8D-4068-AACA-BFC94B75DA41}" type="presParOf" srcId="{8D3F743B-C5BF-4181-9F59-EEDF81087CF4}" destId="{387550CC-699D-4F79-BA46-6EA9F9BE6ACF}" srcOrd="0" destOrd="0" presId="urn:microsoft.com/office/officeart/2005/8/layout/cycle4"/>
    <dgm:cxn modelId="{898EA4CF-21AB-4801-89D9-D028BCBB89BC}" type="presParOf" srcId="{8D3F743B-C5BF-4181-9F59-EEDF81087CF4}" destId="{B0F29E80-1C5D-48AF-AF5C-B9F6888C398F}" srcOrd="1" destOrd="0" presId="urn:microsoft.com/office/officeart/2005/8/layout/cycle4"/>
    <dgm:cxn modelId="{4C096ECC-F2D8-4215-A1D7-E72C9F8150C3}" type="presParOf" srcId="{60413A56-54DB-4B0E-842B-AA9D0591A58D}" destId="{A3D94759-45DB-4CF0-82FB-190CB77A2F5C}" srcOrd="3" destOrd="0" presId="urn:microsoft.com/office/officeart/2005/8/layout/cycle4"/>
    <dgm:cxn modelId="{47D9CFA0-E9B8-47A0-9AE4-669459C895E6}" type="presParOf" srcId="{A3D94759-45DB-4CF0-82FB-190CB77A2F5C}" destId="{047DA616-8D09-47D9-B31B-BB47E7FC4D06}" srcOrd="0" destOrd="0" presId="urn:microsoft.com/office/officeart/2005/8/layout/cycle4"/>
    <dgm:cxn modelId="{C59ABE64-3385-4F36-B396-FB3544748E31}" type="presParOf" srcId="{A3D94759-45DB-4CF0-82FB-190CB77A2F5C}" destId="{D47D4549-3D5C-4D9E-AF50-75BB1676E54B}" srcOrd="1" destOrd="0" presId="urn:microsoft.com/office/officeart/2005/8/layout/cycle4"/>
    <dgm:cxn modelId="{A1FD8F8A-EC50-49F5-A53B-1520A59B48E1}" type="presParOf" srcId="{60413A56-54DB-4B0E-842B-AA9D0591A58D}" destId="{6722022C-F58E-43E6-99D2-253381789133}" srcOrd="4" destOrd="0" presId="urn:microsoft.com/office/officeart/2005/8/layout/cycle4"/>
    <dgm:cxn modelId="{1C665363-4834-48A1-B7A7-62B5500BBFAB}" type="presParOf" srcId="{BDCF5FA1-CFF3-4508-AEC1-E0472B7FDE95}" destId="{BB88F7C5-25CF-4D10-BC7D-4476A5B50416}" srcOrd="1" destOrd="0" presId="urn:microsoft.com/office/officeart/2005/8/layout/cycle4"/>
    <dgm:cxn modelId="{37BB2B9B-9016-4652-88D3-347BF4CCEDAC}" type="presParOf" srcId="{BB88F7C5-25CF-4D10-BC7D-4476A5B50416}" destId="{DE78C1FA-C109-43B4-8C96-F821FD6E3E0E}" srcOrd="0" destOrd="0" presId="urn:microsoft.com/office/officeart/2005/8/layout/cycle4"/>
    <dgm:cxn modelId="{B74C4D24-AFB3-4814-AFE7-3D50FD602B35}" type="presParOf" srcId="{BB88F7C5-25CF-4D10-BC7D-4476A5B50416}" destId="{D22E2DAF-212E-4D4F-84A1-441BFA0EFA06}" srcOrd="1" destOrd="0" presId="urn:microsoft.com/office/officeart/2005/8/layout/cycle4"/>
    <dgm:cxn modelId="{BE4D8557-678B-4185-B609-85B9358C9CE2}" type="presParOf" srcId="{BB88F7C5-25CF-4D10-BC7D-4476A5B50416}" destId="{5304145B-DBC6-4789-B59F-2653273B2652}" srcOrd="2" destOrd="0" presId="urn:microsoft.com/office/officeart/2005/8/layout/cycle4"/>
    <dgm:cxn modelId="{EFA25A50-3685-4ECB-ABF8-E7DD1C3C089A}" type="presParOf" srcId="{BB88F7C5-25CF-4D10-BC7D-4476A5B50416}" destId="{C6418A3B-D815-4CA3-92E3-4E99727B069B}" srcOrd="3" destOrd="0" presId="urn:microsoft.com/office/officeart/2005/8/layout/cycle4"/>
    <dgm:cxn modelId="{88F5B844-68A2-4DA3-A12D-19E5453C1080}" type="presParOf" srcId="{BB88F7C5-25CF-4D10-BC7D-4476A5B50416}" destId="{0D5F8AD2-C542-4E5B-8E3D-E16D0B9333C4}" srcOrd="4" destOrd="0" presId="urn:microsoft.com/office/officeart/2005/8/layout/cycle4"/>
    <dgm:cxn modelId="{F9D54C1A-DF68-4D1F-9151-CE577CCD58C3}" type="presParOf" srcId="{BDCF5FA1-CFF3-4508-AEC1-E0472B7FDE95}" destId="{1716B534-9B87-4CF6-9940-1DCF126136CA}" srcOrd="2" destOrd="0" presId="urn:microsoft.com/office/officeart/2005/8/layout/cycle4"/>
    <dgm:cxn modelId="{7203362D-D876-4712-973B-85E416814317}" type="presParOf" srcId="{BDCF5FA1-CFF3-4508-AEC1-E0472B7FDE95}" destId="{72E58F74-7D31-48D6-8FF3-8119CD265E8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7550CC-699D-4F79-BA46-6EA9F9BE6ACF}">
      <dsp:nvSpPr>
        <dsp:cNvPr id="0" name=""/>
        <dsp:cNvSpPr/>
      </dsp:nvSpPr>
      <dsp:spPr>
        <a:xfrm>
          <a:off x="5142317" y="4022724"/>
          <a:ext cx="3315883" cy="1273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Physics of </a:t>
          </a:r>
          <a:b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</a:br>
          <a: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Failure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Robustness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165047" y="4368951"/>
        <a:ext cx="2265188" cy="898856"/>
      </dsp:txXfrm>
    </dsp:sp>
    <dsp:sp modelId="{047DA616-8D09-47D9-B31B-BB47E7FC4D06}">
      <dsp:nvSpPr>
        <dsp:cNvPr id="0" name=""/>
        <dsp:cNvSpPr/>
      </dsp:nvSpPr>
      <dsp:spPr>
        <a:xfrm>
          <a:off x="380992" y="4038601"/>
          <a:ext cx="3090045" cy="12412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Design Limits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Optimization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08259" y="4376192"/>
        <a:ext cx="2108497" cy="876437"/>
      </dsp:txXfrm>
    </dsp:sp>
    <dsp:sp modelId="{C5F6B78D-A3B4-417E-B7EB-4AAC93817E8E}">
      <dsp:nvSpPr>
        <dsp:cNvPr id="0" name=""/>
        <dsp:cNvSpPr/>
      </dsp:nvSpPr>
      <dsp:spPr>
        <a:xfrm>
          <a:off x="5187490" y="250951"/>
          <a:ext cx="3225542" cy="1273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Function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Performance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183118" y="278916"/>
        <a:ext cx="2201949" cy="898856"/>
      </dsp:txXfrm>
    </dsp:sp>
    <dsp:sp modelId="{C2B7B92B-ACDB-4BD9-907C-A66C665E0347}">
      <dsp:nvSpPr>
        <dsp:cNvPr id="0" name=""/>
        <dsp:cNvSpPr/>
      </dsp:nvSpPr>
      <dsp:spPr>
        <a:xfrm>
          <a:off x="228602" y="76198"/>
          <a:ext cx="3394824" cy="1622554"/>
        </a:xfrm>
        <a:prstGeom prst="roundRect">
          <a:avLst>
            <a:gd name="adj" fmla="val 10000"/>
          </a:avLst>
        </a:prstGeom>
        <a:solidFill>
          <a:srgbClr val="FF66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Reliability Validation</a:t>
          </a:r>
          <a:endParaRPr lang="en-US" sz="18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System Prediction</a:t>
          </a:r>
          <a:endParaRPr lang="en-US" sz="18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64244" y="111840"/>
        <a:ext cx="2305093" cy="1145631"/>
      </dsp:txXfrm>
    </dsp:sp>
    <dsp:sp modelId="{DE78C1FA-C109-43B4-8C96-F821FD6E3E0E}">
      <dsp:nvSpPr>
        <dsp:cNvPr id="0" name=""/>
        <dsp:cNvSpPr/>
      </dsp:nvSpPr>
      <dsp:spPr>
        <a:xfrm>
          <a:off x="1600201" y="212720"/>
          <a:ext cx="2401731" cy="2401731"/>
        </a:xfrm>
        <a:prstGeom prst="pieWedge">
          <a:avLst/>
        </a:prstGeom>
        <a:solidFill>
          <a:srgbClr val="FF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0" tIns="199136" rIns="72000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Testing for</a:t>
          </a:r>
          <a:br>
            <a:rPr lang="en-US" sz="28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</a:br>
          <a:r>
            <a:rPr lang="en-US" sz="28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Life</a:t>
          </a:r>
          <a:endParaRPr lang="en-US" sz="28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303652" y="916171"/>
        <a:ext cx="1698280" cy="1698280"/>
      </dsp:txXfrm>
    </dsp:sp>
    <dsp:sp modelId="{D22E2DAF-212E-4D4F-84A1-441BFA0EFA06}">
      <dsp:nvSpPr>
        <dsp:cNvPr id="0" name=""/>
        <dsp:cNvSpPr/>
      </dsp:nvSpPr>
      <dsp:spPr>
        <a:xfrm rot="5400000">
          <a:off x="4284567" y="316163"/>
          <a:ext cx="2401731" cy="2401731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Testing to Verify</a:t>
          </a:r>
          <a:endParaRPr lang="en-US" sz="2500" kern="1200" dirty="0"/>
        </a:p>
      </dsp:txBody>
      <dsp:txXfrm rot="-5400000">
        <a:off x="4284567" y="1019614"/>
        <a:ext cx="1698280" cy="1698280"/>
      </dsp:txXfrm>
    </dsp:sp>
    <dsp:sp modelId="{5304145B-DBC6-4789-B59F-2653273B2652}">
      <dsp:nvSpPr>
        <dsp:cNvPr id="0" name=""/>
        <dsp:cNvSpPr/>
      </dsp:nvSpPr>
      <dsp:spPr>
        <a:xfrm rot="10800000">
          <a:off x="4284567" y="2828829"/>
          <a:ext cx="2401731" cy="2401731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Testing for Failure</a:t>
          </a:r>
          <a:endParaRPr lang="en-US" sz="25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10800000">
        <a:off x="4284567" y="2828829"/>
        <a:ext cx="1698280" cy="1698280"/>
      </dsp:txXfrm>
    </dsp:sp>
    <dsp:sp modelId="{C6418A3B-D815-4CA3-92E3-4E99727B069B}">
      <dsp:nvSpPr>
        <dsp:cNvPr id="0" name=""/>
        <dsp:cNvSpPr/>
      </dsp:nvSpPr>
      <dsp:spPr>
        <a:xfrm rot="16200000">
          <a:off x="1771901" y="2828829"/>
          <a:ext cx="2401731" cy="2401731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Testing for Design</a:t>
          </a:r>
          <a:endParaRPr lang="en-US" sz="25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5400000">
        <a:off x="2475352" y="2828829"/>
        <a:ext cx="1698280" cy="1698280"/>
      </dsp:txXfrm>
    </dsp:sp>
    <dsp:sp modelId="{1716B534-9B87-4CF6-9940-1DCF126136CA}">
      <dsp:nvSpPr>
        <dsp:cNvPr id="0" name=""/>
        <dsp:cNvSpPr/>
      </dsp:nvSpPr>
      <dsp:spPr>
        <a:xfrm>
          <a:off x="3814482" y="2274157"/>
          <a:ext cx="829235" cy="72107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E58F74-7D31-48D6-8FF3-8119CD265E87}">
      <dsp:nvSpPr>
        <dsp:cNvPr id="0" name=""/>
        <dsp:cNvSpPr/>
      </dsp:nvSpPr>
      <dsp:spPr>
        <a:xfrm rot="10800000">
          <a:off x="3814482" y="2551493"/>
          <a:ext cx="829235" cy="721074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4302442" cy="3400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199" y="2"/>
            <a:ext cx="4302442" cy="3400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6457675"/>
            <a:ext cx="4302442" cy="340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199" y="6457675"/>
            <a:ext cx="4302442" cy="340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927AD8F-0A88-455C-B85C-86A37DDC2AA3}" type="slidenum">
              <a:rPr lang="en-US" altLang="nl-NL"/>
              <a:pPr>
                <a:defRPr/>
              </a:pPr>
              <a:t>‹nr.›</a:t>
            </a:fld>
            <a:endParaRPr lang="en-US" altLang="nl-NL" dirty="0"/>
          </a:p>
        </p:txBody>
      </p:sp>
    </p:spTree>
    <p:extLst>
      <p:ext uri="{BB962C8B-B14F-4D97-AF65-F5344CB8AC3E}">
        <p14:creationId xmlns:p14="http://schemas.microsoft.com/office/powerpoint/2010/main" val="10899251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8181"/>
            <a:ext cx="4302442" cy="16707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defTabSz="928688" eaLnBrk="0" hangingPunct="0">
              <a:defRPr sz="1000" b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TX-SX: Title of presentation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199" y="8181"/>
            <a:ext cx="4302442" cy="16707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000" b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Presenters Name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06725" y="279400"/>
            <a:ext cx="3948113" cy="27924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5943" y="3352105"/>
            <a:ext cx="9312966" cy="318502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6593209"/>
            <a:ext cx="4302442" cy="20446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defTabSz="928688" eaLnBrk="0" hangingPunct="0">
              <a:defRPr sz="1000" b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199" y="6593209"/>
            <a:ext cx="4302442" cy="20446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000"/>
            </a:lvl1pPr>
          </a:lstStyle>
          <a:p>
            <a:pPr>
              <a:defRPr/>
            </a:pPr>
            <a:r>
              <a:rPr lang="en-US" altLang="nl-NL" dirty="0"/>
              <a:t>Page  </a:t>
            </a:r>
            <a:fld id="{5189E5C7-5108-49E8-8EF2-E4BC0FA94A03}" type="slidenum">
              <a:rPr lang="en-US" altLang="nl-NL"/>
              <a:pPr>
                <a:defRPr/>
              </a:pPr>
              <a:t>‹nr.›</a:t>
            </a:fld>
            <a:endParaRPr lang="en-US" altLang="nl-NL" dirty="0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2" y="6593208"/>
            <a:ext cx="99266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2" y="175258"/>
            <a:ext cx="99266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82" name="Rectangle 11"/>
          <p:cNvSpPr>
            <a:spLocks noChangeArrowheads="1"/>
          </p:cNvSpPr>
          <p:nvPr/>
        </p:nvSpPr>
        <p:spPr bwMode="auto">
          <a:xfrm>
            <a:off x="2" y="3185024"/>
            <a:ext cx="9926638" cy="340818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nl-NL" altLang="nl-NL" b="0" dirty="0" smtClean="0"/>
          </a:p>
        </p:txBody>
      </p:sp>
      <p:sp>
        <p:nvSpPr>
          <p:cNvPr id="3083" name="Rectangle 12"/>
          <p:cNvSpPr>
            <a:spLocks noChangeArrowheads="1"/>
          </p:cNvSpPr>
          <p:nvPr/>
        </p:nvSpPr>
        <p:spPr bwMode="auto">
          <a:xfrm>
            <a:off x="2" y="167081"/>
            <a:ext cx="9926638" cy="30179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nl-NL" altLang="nl-NL" b="0" dirty="0" smtClean="0"/>
          </a:p>
        </p:txBody>
      </p:sp>
    </p:spTree>
    <p:extLst>
      <p:ext uri="{BB962C8B-B14F-4D97-AF65-F5344CB8AC3E}">
        <p14:creationId xmlns:p14="http://schemas.microsoft.com/office/powerpoint/2010/main" val="28695834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54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309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46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617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71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nl-NL" dirty="0" smtClean="0">
                <a:latin typeface="Arial" panose="020B0604020202020204" pitchFamily="34" charset="0"/>
              </a:rPr>
              <a:t>	</a:t>
            </a:r>
          </a:p>
          <a:p>
            <a:pPr eaLnBrk="1" hangingPunct="1"/>
            <a:endParaRPr lang="en-US" altLang="nl-NL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49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l-NL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80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l-NL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515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l-NL" sz="11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694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l-NL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274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006725" y="279400"/>
            <a:ext cx="3948113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Define: Gather Reliab Inform</a:t>
            </a:r>
          </a:p>
          <a:p>
            <a:r>
              <a:rPr lang="en-US" dirty="0" smtClean="0"/>
              <a:t>Identify: Define and allocate targets</a:t>
            </a:r>
          </a:p>
          <a:p>
            <a:r>
              <a:rPr lang="en-US" dirty="0" smtClean="0"/>
              <a:t>Design: risk analysis and DfR</a:t>
            </a:r>
          </a:p>
          <a:p>
            <a:r>
              <a:rPr lang="en-US" dirty="0" smtClean="0"/>
              <a:t>Optimize: Validation and Test</a:t>
            </a:r>
            <a:r>
              <a:rPr lang="en-US" baseline="0" dirty="0" smtClean="0"/>
              <a:t> </a:t>
            </a:r>
            <a:r>
              <a:rPr lang="en-US" dirty="0" smtClean="0"/>
              <a:t>planning</a:t>
            </a:r>
          </a:p>
          <a:p>
            <a:r>
              <a:rPr lang="en-US" dirty="0" smtClean="0"/>
              <a:t>Validate:</a:t>
            </a:r>
            <a:r>
              <a:rPr lang="en-US" baseline="0" dirty="0" smtClean="0"/>
              <a:t> Reliability growth and Meet targets</a:t>
            </a:r>
          </a:p>
          <a:p>
            <a:r>
              <a:rPr lang="en-US" baseline="0" dirty="0" smtClean="0"/>
              <a:t>Monitor and DMAIC: Field validation, Proven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54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006725" y="279400"/>
            <a:ext cx="3948113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67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006725" y="279400"/>
            <a:ext cx="3948113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97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006725" y="279400"/>
            <a:ext cx="3948113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933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006725" y="279400"/>
            <a:ext cx="3948113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79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3" tIns="46441" rIns="92883" bIns="46441"/>
          <a:lstStyle/>
          <a:p>
            <a:pPr eaLnBrk="1" hangingPunct="1"/>
            <a:endParaRPr lang="en-GB" altLang="nl-NL" sz="11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77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3" tIns="46441" rIns="92883" bIns="46441"/>
          <a:lstStyle/>
          <a:p>
            <a:pPr eaLnBrk="1" hangingPunct="1"/>
            <a:endParaRPr lang="en-GB" altLang="nl-NL" sz="11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696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3" tIns="46441" rIns="92883" bIns="46441"/>
          <a:lstStyle/>
          <a:p>
            <a:pPr eaLnBrk="1" hangingPunct="1"/>
            <a:endParaRPr lang="en-GB" altLang="nl-NL" sz="11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29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06725" y="279400"/>
            <a:ext cx="3948113" cy="2792413"/>
          </a:xfrm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883" tIns="46441" rIns="92883" bIns="46441"/>
          <a:lstStyle/>
          <a:p>
            <a:pPr eaLnBrk="1" hangingPunct="1"/>
            <a:endParaRPr lang="en-GB" altLang="nl-NL" sz="11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4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1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" y="0"/>
            <a:ext cx="10688638" cy="8159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02565" tIns="51284" rIns="102565" bIns="51284" anchor="b"/>
          <a:lstStyle>
            <a:lvl1pPr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nl-NL" sz="3699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2015 ARS, Europe: Amsterdam, The Netherlands</a:t>
            </a: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4" y="815990"/>
            <a:ext cx="10688638" cy="9175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02565" tIns="51284" rIns="102565" bIns="51284" anchor="b"/>
          <a:lstStyle>
            <a:lvl1pPr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nl-NL" sz="3199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Blue Room, Session #S15</a:t>
            </a:r>
            <a:br>
              <a:rPr lang="en-US" altLang="nl-NL" sz="3199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nl-NL" sz="2001" b="0" dirty="0" smtClean="0">
              <a:solidFill>
                <a:srgbClr val="0042C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Line 7"/>
          <p:cNvSpPr>
            <a:spLocks noChangeShapeType="1"/>
          </p:cNvSpPr>
          <p:nvPr userDrawn="1"/>
        </p:nvSpPr>
        <p:spPr bwMode="auto">
          <a:xfrm>
            <a:off x="0" y="877888"/>
            <a:ext cx="8664576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00" dirty="0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2035177" y="904876"/>
            <a:ext cx="8662990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00" dirty="0"/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9530" y="1746251"/>
            <a:ext cx="8666163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00" dirty="0"/>
          </a:p>
        </p:txBody>
      </p:sp>
      <p:sp>
        <p:nvSpPr>
          <p:cNvPr id="9" name="Line 10"/>
          <p:cNvSpPr>
            <a:spLocks noChangeShapeType="1"/>
          </p:cNvSpPr>
          <p:nvPr userDrawn="1"/>
        </p:nvSpPr>
        <p:spPr bwMode="auto">
          <a:xfrm>
            <a:off x="2044703" y="1773238"/>
            <a:ext cx="8664576" cy="0"/>
          </a:xfrm>
          <a:prstGeom prst="line">
            <a:avLst/>
          </a:prstGeom>
          <a:noFill/>
          <a:ln w="12700">
            <a:solidFill>
              <a:srgbClr val="002F8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00" dirty="0"/>
          </a:p>
        </p:txBody>
      </p:sp>
      <p:sp>
        <p:nvSpPr>
          <p:cNvPr id="10" name="Rectangle 11"/>
          <p:cNvSpPr>
            <a:spLocks noChangeArrowheads="1"/>
          </p:cNvSpPr>
          <p:nvPr userDrawn="1"/>
        </p:nvSpPr>
        <p:spPr bwMode="hidden">
          <a:xfrm>
            <a:off x="8831264" y="1060449"/>
            <a:ext cx="199390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565" tIns="51284" rIns="102565" bIns="51284" anchor="b"/>
          <a:lstStyle>
            <a:lvl1pPr defTabSz="1019175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9175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9175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9175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9175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nl-NL" sz="1801" dirty="0" smtClean="0"/>
              <a:t>Current Time:</a:t>
            </a:r>
          </a:p>
        </p:txBody>
      </p:sp>
      <p:pic>
        <p:nvPicPr>
          <p:cNvPr id="11" name="Picture 13" descr="ARSEuropePP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4" y="4854588"/>
            <a:ext cx="2860678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90593" y="2003438"/>
            <a:ext cx="9474199" cy="1925638"/>
          </a:xfrm>
        </p:spPr>
        <p:txBody>
          <a:bodyPr/>
          <a:lstStyle>
            <a:lvl1pPr algn="ctr">
              <a:defRPr sz="4402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92178" y="3929063"/>
            <a:ext cx="9402763" cy="1384301"/>
          </a:xfrm>
          <a:effectLst/>
          <a:extLst/>
        </p:spPr>
        <p:txBody>
          <a:bodyPr lIns="102565" tIns="51284" rIns="102565" bIns="51284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" name="Rectangle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926513" y="1266838"/>
            <a:ext cx="1752599" cy="5254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altLang="nl-NL" dirty="0"/>
              <a:t>12:52:20 PM</a:t>
            </a:r>
          </a:p>
        </p:txBody>
      </p:sp>
    </p:spTree>
    <p:extLst>
      <p:ext uri="{BB962C8B-B14F-4D97-AF65-F5344CB8AC3E}">
        <p14:creationId xmlns:p14="http://schemas.microsoft.com/office/powerpoint/2010/main" val="366519453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596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 userDrawn="1"/>
        </p:nvSpPr>
        <p:spPr bwMode="auto">
          <a:xfrm>
            <a:off x="0" y="1260475"/>
            <a:ext cx="8664576" cy="0"/>
          </a:xfrm>
          <a:prstGeom prst="line">
            <a:avLst/>
          </a:prstGeom>
          <a:noFill/>
          <a:ln w="12700">
            <a:solidFill>
              <a:srgbClr val="003FBE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00" dirty="0"/>
          </a:p>
        </p:txBody>
      </p:sp>
      <p:sp>
        <p:nvSpPr>
          <p:cNvPr id="1027" name="Line 3"/>
          <p:cNvSpPr>
            <a:spLocks noChangeShapeType="1"/>
          </p:cNvSpPr>
          <p:nvPr userDrawn="1"/>
        </p:nvSpPr>
        <p:spPr bwMode="auto">
          <a:xfrm>
            <a:off x="2035177" y="1289051"/>
            <a:ext cx="8662990" cy="0"/>
          </a:xfrm>
          <a:prstGeom prst="line">
            <a:avLst/>
          </a:prstGeom>
          <a:noFill/>
          <a:ln w="12700">
            <a:solidFill>
              <a:srgbClr val="003FBE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00" dirty="0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566741" y="7292988"/>
            <a:ext cx="5387976" cy="269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18" tIns="45709" rIns="91418" bIns="45709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nl-NL" sz="1000" dirty="0" smtClean="0">
                <a:latin typeface="Verdana" panose="020B0604030504040204" pitchFamily="34" charset="0"/>
              </a:rPr>
              <a:t>Elly Funken, Holland Innovative BV</a:t>
            </a:r>
          </a:p>
        </p:txBody>
      </p:sp>
      <p:sp>
        <p:nvSpPr>
          <p:cNvPr id="40965" name="Rectangle 5"/>
          <p:cNvSpPr>
            <a:spLocks noChangeArrowheads="1"/>
          </p:cNvSpPr>
          <p:nvPr userDrawn="1"/>
        </p:nvSpPr>
        <p:spPr bwMode="auto">
          <a:xfrm>
            <a:off x="2" y="0"/>
            <a:ext cx="612775" cy="75628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chemeClr val="bg1"/>
              </a:gs>
              <a:gs pos="100000">
                <a:srgbClr val="99CCFF"/>
              </a:gs>
            </a:gsLst>
            <a:lin ang="0" scaled="1"/>
          </a:gradFill>
          <a:ln>
            <a:noFill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endParaRPr lang="en-GB" sz="2501" b="0" dirty="0">
              <a:latin typeface="Times New Roman" pitchFamily="18" charset="0"/>
            </a:endParaRP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168275"/>
            <a:ext cx="9774237" cy="1008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02565" tIns="51284" rIns="102565" bIns="512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344627"/>
            <a:ext cx="9774237" cy="5773737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/>
        </p:spPr>
        <p:txBody>
          <a:bodyPr vert="horz" wrap="square" lIns="101858" tIns="50929" rIns="101858" bIns="50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8774118" y="7292988"/>
            <a:ext cx="1911350" cy="269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91418" tIns="45709" rIns="91418" bIns="45709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nl-NL" sz="1000" dirty="0" smtClean="0">
                <a:latin typeface="Verdana" panose="020B0604030504040204" pitchFamily="34" charset="0"/>
              </a:rPr>
              <a:t>Slide Number: </a:t>
            </a:r>
            <a:fld id="{9DE70C05-979F-485D-B91A-70D620B5D902}" type="slidenum">
              <a:rPr lang="en-US" altLang="nl-NL" sz="1000" smtClean="0">
                <a:latin typeface="Verdana" panose="020B0604030504040204" pitchFamily="34" charset="0"/>
              </a:rPr>
              <a:pPr algn="ctr" eaLnBrk="1" hangingPunct="1">
                <a:defRPr/>
              </a:pPr>
              <a:t>‹nr.›</a:t>
            </a:fld>
            <a:endParaRPr lang="en-US" altLang="nl-NL" sz="1000" dirty="0" smtClean="0">
              <a:latin typeface="Verdana" panose="020B0604030504040204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7326316" y="7292988"/>
            <a:ext cx="1447803" cy="269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8" tIns="45709" rIns="91418" bIns="45709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nl-NL" sz="1000" dirty="0" smtClean="0">
                <a:latin typeface="Verdana" panose="020B0604030504040204" pitchFamily="34" charset="0"/>
              </a:rPr>
              <a:t>Session #S15</a:t>
            </a:r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5954720" y="7292988"/>
            <a:ext cx="1371599" cy="269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91418" tIns="45709" rIns="91418" bIns="45709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nl-NL" sz="1000" dirty="0" smtClean="0">
                <a:latin typeface="Verdana" panose="020B0604030504040204" pitchFamily="34" charset="0"/>
              </a:rPr>
              <a:t>Blue Room </a:t>
            </a:r>
          </a:p>
        </p:txBody>
      </p:sp>
      <p:sp>
        <p:nvSpPr>
          <p:cNvPr id="1035" name="Text Box 12"/>
          <p:cNvSpPr txBox="1">
            <a:spLocks noChangeArrowheads="1"/>
          </p:cNvSpPr>
          <p:nvPr userDrawn="1"/>
        </p:nvSpPr>
        <p:spPr bwMode="auto">
          <a:xfrm rot="-5400000">
            <a:off x="-1433617" y="5647151"/>
            <a:ext cx="3437159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nl-NL" sz="1200" dirty="0" smtClean="0">
                <a:solidFill>
                  <a:schemeClr val="tx2"/>
                </a:solidFill>
              </a:rPr>
              <a:t>Applied Reliability Symposium, Europe 2015</a:t>
            </a:r>
          </a:p>
        </p:txBody>
      </p:sp>
      <p:pic>
        <p:nvPicPr>
          <p:cNvPr id="1036" name="Picture 13" descr="ARSEuropePPT"/>
          <p:cNvPicPr>
            <a:picLocks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" y="0"/>
            <a:ext cx="55721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0" r:id="rId2"/>
  </p:sldLayoutIdLst>
  <p:transition/>
  <p:timing>
    <p:tnLst>
      <p:par>
        <p:cTn id="1" dur="indefinite" restart="never" nodeType="tmRoot"/>
      </p:par>
    </p:tnLst>
  </p:timing>
  <p:txStyles>
    <p:titleStyle>
      <a:lvl1pPr algn="l" defTabSz="101924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defTabSz="101924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defTabSz="101924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defTabSz="101924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defTabSz="101924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29" algn="l" defTabSz="1019242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58" algn="l" defTabSz="1019242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86" algn="l" defTabSz="1019242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915" algn="l" defTabSz="1019242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82611" indent="-382611" algn="l" defTabSz="101924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3599">
          <a:solidFill>
            <a:schemeClr val="tx1"/>
          </a:solidFill>
          <a:latin typeface="+mn-lt"/>
          <a:ea typeface="+mn-ea"/>
          <a:cs typeface="+mn-cs"/>
        </a:defRPr>
      </a:lvl1pPr>
      <a:lvl2pPr marL="827141" indent="-317523" algn="l" defTabSz="101924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3099">
          <a:solidFill>
            <a:schemeClr val="tx1"/>
          </a:solidFill>
          <a:latin typeface="+mn-lt"/>
        </a:defRPr>
      </a:lvl2pPr>
      <a:lvl3pPr marL="1273255" indent="-254016" algn="l" defTabSz="101924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o"/>
        <a:defRPr sz="2699">
          <a:solidFill>
            <a:schemeClr val="tx1"/>
          </a:solidFill>
          <a:latin typeface="+mn-lt"/>
        </a:defRPr>
      </a:lvl3pPr>
      <a:lvl4pPr marL="1782875" indent="-254016" algn="l" defTabSz="101924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501">
          <a:solidFill>
            <a:schemeClr val="tx1"/>
          </a:solidFill>
          <a:latin typeface="+mn-lt"/>
        </a:defRPr>
      </a:lvl4pPr>
      <a:lvl5pPr marL="2292495" indent="-254016" algn="l" defTabSz="1019242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1">
          <a:solidFill>
            <a:schemeClr val="tx1"/>
          </a:solidFill>
          <a:latin typeface="+mn-lt"/>
        </a:defRPr>
      </a:lvl5pPr>
      <a:lvl6pPr marL="2749723" indent="-254016" algn="l" defTabSz="1019242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1">
          <a:solidFill>
            <a:schemeClr val="tx1"/>
          </a:solidFill>
          <a:latin typeface="+mn-lt"/>
        </a:defRPr>
      </a:lvl6pPr>
      <a:lvl7pPr marL="3206954" indent="-254016" algn="l" defTabSz="1019242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1">
          <a:solidFill>
            <a:schemeClr val="tx1"/>
          </a:solidFill>
          <a:latin typeface="+mn-lt"/>
        </a:defRPr>
      </a:lvl7pPr>
      <a:lvl8pPr marL="3664181" indent="-254016" algn="l" defTabSz="1019242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1">
          <a:solidFill>
            <a:schemeClr val="tx1"/>
          </a:solidFill>
          <a:latin typeface="+mn-lt"/>
        </a:defRPr>
      </a:lvl8pPr>
      <a:lvl9pPr marL="4121412" indent="-254016" algn="l" defTabSz="1019242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29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58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86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915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46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73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604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831" algn="l" defTabSz="91445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ackanddecker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notesSlide" Target="../notesSlides/notesSlide7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97" indent="-285768"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69" indent="-228613"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302" indent="-228613"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533" indent="-228613"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760" indent="-228613" eaLnBrk="0" fontAlgn="base" hangingPunct="0">
              <a:spcBef>
                <a:spcPct val="0"/>
              </a:spcBef>
              <a:spcAft>
                <a:spcPct val="0"/>
              </a:spcAft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990" indent="-228613" eaLnBrk="0" fontAlgn="base" hangingPunct="0">
              <a:spcBef>
                <a:spcPct val="0"/>
              </a:spcBef>
              <a:spcAft>
                <a:spcPct val="0"/>
              </a:spcAft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215" indent="-228613" eaLnBrk="0" fontAlgn="base" hangingPunct="0">
              <a:spcBef>
                <a:spcPct val="0"/>
              </a:spcBef>
              <a:spcAft>
                <a:spcPct val="0"/>
              </a:spcAft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446" indent="-228613" eaLnBrk="0" fontAlgn="base" hangingPunct="0">
              <a:spcBef>
                <a:spcPct val="0"/>
              </a:spcBef>
              <a:spcAft>
                <a:spcPct val="0"/>
              </a:spcAft>
              <a:defRPr sz="2001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l-NL" dirty="0" smtClean="0">
                <a:solidFill>
                  <a:schemeClr val="tx2"/>
                </a:solidFill>
              </a:rPr>
              <a:t>12:52:20 PM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38927" y="2562232"/>
            <a:ext cx="10210801" cy="134143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47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Sample Size and Producer’s Risk in Reliability Testing</a:t>
            </a:r>
            <a:endParaRPr lang="en-US" sz="47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905919" y="5419727"/>
            <a:ext cx="5943599" cy="1257300"/>
          </a:xfrm>
          <a:noFill/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nl-NL" sz="31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Ir. Elly Funken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l-NL" sz="20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Sr. Reliability Specialist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nl-NL" sz="20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Holland Innovative</a:t>
            </a:r>
            <a:endParaRPr lang="en-US" altLang="nl-NL" sz="1401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125" name="Picture 2" descr="Pixe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63" y="3776666"/>
            <a:ext cx="11113" cy="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5314" y="1343028"/>
            <a:ext cx="5105399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000" b="0" dirty="0">
                <a:solidFill>
                  <a:srgbClr val="003FBE"/>
                </a:solidFill>
                <a:latin typeface="+mn-lt"/>
              </a:rPr>
              <a:t>Begins at 3:30 PM, Thursday, April 23</a:t>
            </a:r>
            <a:r>
              <a:rPr lang="en-US" sz="1000" b="0" baseline="30000" dirty="0">
                <a:solidFill>
                  <a:srgbClr val="003FBE"/>
                </a:solidFill>
                <a:latin typeface="+mn-lt"/>
              </a:rPr>
              <a:t>rd</a:t>
            </a:r>
            <a:endParaRPr lang="en-US" sz="1000" b="0" dirty="0">
              <a:solidFill>
                <a:srgbClr val="003FBE"/>
              </a:solidFill>
              <a:latin typeface="+mn-lt"/>
            </a:endParaRPr>
          </a:p>
        </p:txBody>
      </p:sp>
      <p:pic>
        <p:nvPicPr>
          <p:cNvPr id="5127" name="Afbeelding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521" y="5410204"/>
            <a:ext cx="1376364" cy="186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Introduction</a:t>
            </a:r>
          </a:p>
        </p:txBody>
      </p:sp>
      <p:pic>
        <p:nvPicPr>
          <p:cNvPr id="7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" t="9056" r="8183" b="7275"/>
          <a:stretch>
            <a:fillRect/>
          </a:stretch>
        </p:blipFill>
        <p:spPr bwMode="auto">
          <a:xfrm>
            <a:off x="5070480" y="1343032"/>
            <a:ext cx="5532439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inhoud 2"/>
          <p:cNvSpPr txBox="1">
            <a:spLocks/>
          </p:cNvSpPr>
          <p:nvPr/>
        </p:nvSpPr>
        <p:spPr bwMode="auto">
          <a:xfrm>
            <a:off x="772322" y="4086227"/>
            <a:ext cx="9916319" cy="2757682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859" tIns="50929" rIns="101859" bIns="50929">
            <a:spAutoFit/>
          </a:bodyPr>
          <a:lstStyle>
            <a:lvl1pPr marL="342900" indent="-3429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58" eaLnBrk="0" hangingPunct="0">
              <a:spcBef>
                <a:spcPct val="0"/>
              </a:spcBef>
              <a:buClrTx/>
              <a:buSzTx/>
              <a:buNone/>
              <a:defRPr/>
            </a:pPr>
            <a:r>
              <a:rPr lang="en-US" sz="2799" dirty="0">
                <a:solidFill>
                  <a:srgbClr val="EC75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Elly Funken</a:t>
            </a:r>
          </a:p>
          <a:p>
            <a:pPr marL="0" indent="0" defTabSz="914458" eaLnBrk="0" hangingPunct="0">
              <a:spcBef>
                <a:spcPct val="0"/>
              </a:spcBef>
              <a:buClrTx/>
              <a:buSzTx/>
              <a:buNone/>
              <a:defRPr/>
            </a:pPr>
            <a:r>
              <a:rPr lang="en-US" sz="2401" dirty="0">
                <a:solidFill>
                  <a:srgbClr val="EC75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Sr. Reliability Specialist</a:t>
            </a:r>
          </a:p>
          <a:p>
            <a:pPr>
              <a:buFont typeface="Arial" charset="0"/>
              <a:buNone/>
              <a:defRPr/>
            </a:pPr>
            <a:endParaRPr lang="en-US" sz="1000" dirty="0">
              <a:solidFill>
                <a:srgbClr val="EC75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charset="0"/>
              <a:buNone/>
              <a:defRPr/>
            </a:pPr>
            <a:endParaRPr lang="en-US" sz="1000" dirty="0">
              <a:solidFill>
                <a:srgbClr val="EC75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801" dirty="0">
                <a:latin typeface="Verdana" pitchFamily="34" charset="0"/>
                <a:ea typeface="Verdana" pitchFamily="34" charset="0"/>
                <a:cs typeface="Verdana" pitchFamily="34" charset="0"/>
              </a:rPr>
              <a:t>Reliability competence, Six Sigma knowledge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801" dirty="0">
                <a:latin typeface="Verdana" pitchFamily="34" charset="0"/>
                <a:ea typeface="Verdana" pitchFamily="34" charset="0"/>
                <a:cs typeface="Verdana" pitchFamily="34" charset="0"/>
              </a:rPr>
              <a:t>Process Industries, Automotive, HighTech, Health, Energy, Aerospace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801" dirty="0">
                <a:latin typeface="Verdana" pitchFamily="34" charset="0"/>
                <a:ea typeface="Verdana" pitchFamily="34" charset="0"/>
                <a:cs typeface="Verdana" pitchFamily="34" charset="0"/>
              </a:rPr>
              <a:t>Over 15 years of experiences in Reliability and Functional Safety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801" dirty="0">
                <a:latin typeface="Verdana" pitchFamily="34" charset="0"/>
                <a:ea typeface="Verdana" pitchFamily="34" charset="0"/>
                <a:cs typeface="Verdana" pitchFamily="34" charset="0"/>
              </a:rPr>
              <a:t>HI - Reliability Academy – Trainings, workshops, seminars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6563523" y="2378813"/>
            <a:ext cx="762000" cy="861774"/>
          </a:xfrm>
          <a:prstGeom prst="rect">
            <a:avLst/>
          </a:prstGeom>
          <a:solidFill>
            <a:srgbClr val="F29400"/>
          </a:solidFill>
        </p:spPr>
        <p:txBody>
          <a:bodyPr wrap="square" rtlCol="0">
            <a:spAutoFit/>
          </a:bodyPr>
          <a:lstStyle/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DfR</a:t>
            </a: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7455699" y="2378812"/>
            <a:ext cx="762000" cy="861774"/>
          </a:xfrm>
          <a:prstGeom prst="rect">
            <a:avLst/>
          </a:prstGeom>
          <a:solidFill>
            <a:srgbClr val="F29400"/>
          </a:solidFill>
        </p:spPr>
        <p:txBody>
          <a:bodyPr wrap="square" lIns="0" rIns="0" rtlCol="0">
            <a:spAutoFit/>
          </a:bodyPr>
          <a:lstStyle/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100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DfSS</a:t>
            </a: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8316123" y="2378812"/>
            <a:ext cx="762000" cy="861774"/>
          </a:xfrm>
          <a:prstGeom prst="rect">
            <a:avLst/>
          </a:prstGeom>
          <a:solidFill>
            <a:srgbClr val="F29400"/>
          </a:solidFill>
        </p:spPr>
        <p:txBody>
          <a:bodyPr wrap="square" lIns="0" rIns="0" rtlCol="0">
            <a:spAutoFit/>
          </a:bodyPr>
          <a:lstStyle/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100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DfE</a:t>
            </a: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" t="9056" r="8183" b="7275"/>
          <a:stretch>
            <a:fillRect/>
          </a:stretch>
        </p:blipFill>
        <p:spPr bwMode="auto">
          <a:xfrm>
            <a:off x="5070480" y="1343032"/>
            <a:ext cx="5532439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Introduction</a:t>
            </a: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 bwMode="auto">
          <a:xfrm>
            <a:off x="847729" y="4543429"/>
            <a:ext cx="9271000" cy="245516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59" tIns="50929" rIns="101859" bIns="50929">
            <a:spAutoFit/>
          </a:bodyPr>
          <a:lstStyle>
            <a:lvl1pPr marL="342900" indent="-3429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10191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401" dirty="0">
                <a:solidFill>
                  <a:srgbClr val="EC75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Holland Innovative</a:t>
            </a:r>
          </a:p>
          <a:p>
            <a:pPr>
              <a:buFont typeface="Arial" charset="0"/>
              <a:buNone/>
              <a:defRPr/>
            </a:pPr>
            <a:endParaRPr lang="en-US" sz="900" dirty="0">
              <a:solidFill>
                <a:srgbClr val="EC75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charset="0"/>
              <a:buNone/>
              <a:defRPr/>
            </a:pPr>
            <a:endParaRPr lang="en-US" sz="900" dirty="0">
              <a:solidFill>
                <a:srgbClr val="EC75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601" dirty="0">
                <a:latin typeface="Verdana" pitchFamily="34" charset="0"/>
                <a:ea typeface="Verdana" pitchFamily="34" charset="0"/>
                <a:cs typeface="Verdana" pitchFamily="34" charset="0"/>
              </a:rPr>
              <a:t>Result-driven Knowledge Center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601" dirty="0">
                <a:latin typeface="Verdana" pitchFamily="34" charset="0"/>
                <a:ea typeface="Verdana" pitchFamily="34" charset="0"/>
                <a:cs typeface="Verdana" pitchFamily="34" charset="0"/>
              </a:rPr>
              <a:t>Reliability Specialists, Product &amp; Process Specialists, Project Managers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601" dirty="0">
                <a:latin typeface="Verdana" pitchFamily="34" charset="0"/>
                <a:ea typeface="Verdana" pitchFamily="34" charset="0"/>
                <a:cs typeface="Verdana" pitchFamily="34" charset="0"/>
              </a:rPr>
              <a:t>HighTech, Automotive, Solar &amp; Energy, Health, Agro &amp; Food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601" dirty="0">
                <a:latin typeface="Verdana" pitchFamily="34" charset="0"/>
                <a:ea typeface="Verdana" pitchFamily="34" charset="0"/>
                <a:cs typeface="Verdana" pitchFamily="34" charset="0"/>
              </a:rPr>
              <a:t>Integration of Reliability &amp; Six Sigma &amp; Project Management Methodologies</a:t>
            </a:r>
          </a:p>
          <a:p>
            <a:pPr>
              <a:lnSpc>
                <a:spcPct val="114000"/>
              </a:lnSpc>
              <a:buClr>
                <a:srgbClr val="FF6600"/>
              </a:buClr>
              <a:buSzPct val="100000"/>
              <a:defRPr/>
            </a:pPr>
            <a:r>
              <a:rPr lang="en-US" sz="1601" dirty="0">
                <a:latin typeface="Verdana" pitchFamily="34" charset="0"/>
                <a:ea typeface="Verdana" pitchFamily="34" charset="0"/>
                <a:cs typeface="Verdana" pitchFamily="34" charset="0"/>
              </a:rPr>
              <a:t>Located at High Tech Campus Eindhoven; the Netherlands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6563523" y="2378813"/>
            <a:ext cx="762000" cy="861774"/>
          </a:xfrm>
          <a:prstGeom prst="rect">
            <a:avLst/>
          </a:prstGeom>
          <a:solidFill>
            <a:srgbClr val="F29400"/>
          </a:solidFill>
        </p:spPr>
        <p:txBody>
          <a:bodyPr wrap="square" rtlCol="0">
            <a:spAutoFit/>
          </a:bodyPr>
          <a:lstStyle/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DfR</a:t>
            </a: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7455699" y="2378812"/>
            <a:ext cx="762000" cy="861774"/>
          </a:xfrm>
          <a:prstGeom prst="rect">
            <a:avLst/>
          </a:prstGeom>
          <a:solidFill>
            <a:srgbClr val="F29400"/>
          </a:solidFill>
        </p:spPr>
        <p:txBody>
          <a:bodyPr wrap="square" lIns="0" rIns="0" rtlCol="0">
            <a:spAutoFit/>
          </a:bodyPr>
          <a:lstStyle/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100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DfSS</a:t>
            </a: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8316123" y="2378812"/>
            <a:ext cx="762000" cy="861774"/>
          </a:xfrm>
          <a:prstGeom prst="rect">
            <a:avLst/>
          </a:prstGeom>
          <a:solidFill>
            <a:srgbClr val="F29400"/>
          </a:solidFill>
        </p:spPr>
        <p:txBody>
          <a:bodyPr wrap="square" lIns="0" rIns="0" rtlCol="0">
            <a:spAutoFit/>
          </a:bodyPr>
          <a:lstStyle/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100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DfE</a:t>
            </a: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00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Sample Size and Producer’s Risk in Reliability Testing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8522" y="1571625"/>
            <a:ext cx="9497219" cy="5318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514382" indent="-514382" eaLnBrk="1" hangingPunct="1">
              <a:lnSpc>
                <a:spcPct val="150000"/>
              </a:lnSpc>
              <a:buSzPct val="90000"/>
              <a:buFont typeface="+mj-lt"/>
              <a:buAutoNum type="arabicPeriod"/>
              <a:tabLst>
                <a:tab pos="9333504" algn="r"/>
                <a:tab pos="9512904" algn="l"/>
              </a:tabLst>
              <a:defRPr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Introduction	2 min</a:t>
            </a:r>
          </a:p>
          <a:p>
            <a:pPr marL="514382" indent="-514382" eaLnBrk="1" hangingPunct="1">
              <a:lnSpc>
                <a:spcPct val="150000"/>
              </a:lnSpc>
              <a:buSzPct val="90000"/>
              <a:buFont typeface="+mj-lt"/>
              <a:buAutoNum type="arabicPeriod"/>
              <a:tabLst>
                <a:tab pos="9333504" algn="r"/>
                <a:tab pos="9512904" algn="l"/>
              </a:tabLst>
              <a:defRPr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</a:t>
            </a:r>
            <a:r>
              <a:rPr lang="en-US" altLang="nl-NL" sz="240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testing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nl-NL" sz="240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</a:t>
            </a:r>
          </a:p>
          <a:p>
            <a:pPr marL="514382" indent="-514382" eaLnBrk="1" hangingPunct="1">
              <a:lnSpc>
                <a:spcPct val="150000"/>
              </a:lnSpc>
              <a:buSzPct val="90000"/>
              <a:buFont typeface="+mj-lt"/>
              <a:buAutoNum type="arabicPeriod"/>
              <a:tabLst>
                <a:tab pos="9333504" algn="r"/>
                <a:tab pos="9512904" algn="l"/>
              </a:tabLst>
              <a:defRPr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Drivers in Testing for Life	3 min</a:t>
            </a:r>
          </a:p>
          <a:p>
            <a:pPr marL="514382" indent="-514382" eaLnBrk="1" hangingPunct="1">
              <a:lnSpc>
                <a:spcPct val="150000"/>
              </a:lnSpc>
              <a:buSzPct val="90000"/>
              <a:buFont typeface="+mj-lt"/>
              <a:buAutoNum type="arabicPeriod"/>
              <a:tabLst>
                <a:tab pos="9333504" algn="r"/>
                <a:tab pos="9512904" algn="l"/>
              </a:tabLst>
              <a:defRPr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Determine Sample Size, </a:t>
            </a:r>
            <a:r>
              <a:rPr lang="en-US" altLang="nl-NL" sz="24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case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5 min</a:t>
            </a:r>
          </a:p>
          <a:p>
            <a:pPr marL="514382" indent="-514382" eaLnBrk="1" hangingPunct="1">
              <a:lnSpc>
                <a:spcPct val="150000"/>
              </a:lnSpc>
              <a:buSzPct val="90000"/>
              <a:buFont typeface="+mj-lt"/>
              <a:buAutoNum type="arabicPeriod"/>
              <a:tabLst>
                <a:tab pos="9333504" algn="r"/>
                <a:tab pos="9512904" algn="l"/>
              </a:tabLst>
              <a:defRPr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Producer's Risk</a:t>
            </a:r>
            <a:r>
              <a:rPr lang="en-US" altLang="nl-NL" sz="24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with case 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15 min</a:t>
            </a:r>
          </a:p>
          <a:p>
            <a:pPr marL="514382" indent="-514382" eaLnBrk="1" hangingPunct="1">
              <a:lnSpc>
                <a:spcPct val="150000"/>
              </a:lnSpc>
              <a:buSzPct val="90000"/>
              <a:buFont typeface="+mj-lt"/>
              <a:buAutoNum type="arabicPeriod"/>
              <a:tabLst>
                <a:tab pos="9333504" algn="r"/>
                <a:tab pos="9512904" algn="l"/>
              </a:tabLst>
              <a:defRPr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Optimize Producer's Risk</a:t>
            </a:r>
            <a:r>
              <a:rPr lang="en-US" altLang="nl-NL" sz="24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with case 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15 min</a:t>
            </a:r>
          </a:p>
          <a:p>
            <a:pPr marL="514382" indent="-514382" eaLnBrk="1" hangingPunct="1">
              <a:lnSpc>
                <a:spcPct val="150000"/>
              </a:lnSpc>
              <a:buSzPct val="90000"/>
              <a:buFont typeface="+mj-lt"/>
              <a:buAutoNum type="arabicPeriod"/>
              <a:tabLst>
                <a:tab pos="9333504" algn="r"/>
                <a:tab pos="9512904" algn="l"/>
              </a:tabLst>
              <a:defRPr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Summary &amp; Conclusions	7 </a:t>
            </a:r>
            <a:r>
              <a:rPr lang="en-US" altLang="nl-NL" sz="240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</a:t>
            </a:r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Reliability Testing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699" y="1800225"/>
            <a:ext cx="9878219" cy="5318125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nl-NL" sz="31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stuff fails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nl-NL" sz="31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nl-NL" sz="31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stuff fails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nl-NL" sz="31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nl-NL" sz="31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 stuff fails</a:t>
            </a:r>
          </a:p>
          <a:p>
            <a:pPr marL="0" indent="0" algn="ctr" eaLnBrk="1" hangingPunct="1">
              <a:buNone/>
            </a:pPr>
            <a:r>
              <a:rPr lang="en-US" altLang="nl-NL" sz="16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nl-NL" sz="27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Purpose of Testing = Learn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inhoud 2"/>
          <p:cNvSpPr>
            <a:spLocks noGrp="1"/>
          </p:cNvSpPr>
          <p:nvPr>
            <p:ph idx="1"/>
          </p:nvPr>
        </p:nvSpPr>
        <p:spPr>
          <a:xfrm>
            <a:off x="668341" y="1495432"/>
            <a:ext cx="9774237" cy="5517118"/>
          </a:xfrm>
        </p:spPr>
        <p:txBody>
          <a:bodyPr/>
          <a:lstStyle/>
          <a:p>
            <a:pPr marL="0" indent="0">
              <a:buNone/>
            </a:pPr>
            <a:r>
              <a:rPr lang="en-US" altLang="nl-NL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Reliability-related activities during </a:t>
            </a:r>
            <a:r>
              <a:rPr lang="en-US" altLang="nl-NL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 Development</a:t>
            </a:r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 smtClean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 smtClean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 smtClean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 smtClean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nl-NL" sz="20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altLang="nl-NL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(SLIDE HIDDEN DURING PRESENTATION)</a:t>
            </a:r>
            <a:endParaRPr lang="en-US" altLang="nl-NL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</a:t>
            </a: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</a:t>
            </a:r>
            <a:r>
              <a:rPr lang="nl-NL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Testing</a:t>
            </a:r>
          </a:p>
        </p:txBody>
      </p:sp>
      <p:sp>
        <p:nvSpPr>
          <p:cNvPr id="4" name="AutoShape 1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77119" y="2655652"/>
            <a:ext cx="1593057" cy="914400"/>
          </a:xfrm>
          <a:prstGeom prst="chevron">
            <a:avLst>
              <a:gd name="adj" fmla="val 37977"/>
            </a:avLst>
          </a:prstGeom>
          <a:solidFill>
            <a:srgbClr val="C1E3EB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efine</a:t>
            </a:r>
          </a:p>
        </p:txBody>
      </p:sp>
      <p:sp>
        <p:nvSpPr>
          <p:cNvPr id="5" name="AutoShape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17207" y="2655656"/>
            <a:ext cx="1596700" cy="914400"/>
          </a:xfrm>
          <a:prstGeom prst="chevron">
            <a:avLst>
              <a:gd name="adj" fmla="val 38021"/>
            </a:avLst>
          </a:prstGeom>
          <a:solidFill>
            <a:srgbClr val="CCFFCC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dentify</a:t>
            </a:r>
          </a:p>
        </p:txBody>
      </p:sp>
      <p:sp>
        <p:nvSpPr>
          <p:cNvPr id="6" name="AutoShape 1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60936" y="2655656"/>
            <a:ext cx="1589411" cy="914400"/>
          </a:xfrm>
          <a:prstGeom prst="chevron">
            <a:avLst>
              <a:gd name="adj" fmla="val 37891"/>
            </a:avLst>
          </a:prstGeom>
          <a:solidFill>
            <a:srgbClr val="FED998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esign</a:t>
            </a:r>
          </a:p>
        </p:txBody>
      </p:sp>
      <p:sp>
        <p:nvSpPr>
          <p:cNvPr id="7" name="AutoShape 1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997379" y="2655656"/>
            <a:ext cx="1593057" cy="914400"/>
          </a:xfrm>
          <a:prstGeom prst="chevron">
            <a:avLst>
              <a:gd name="adj" fmla="val 37977"/>
            </a:avLst>
          </a:prstGeom>
          <a:solidFill>
            <a:srgbClr val="FFBB57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ptimize</a:t>
            </a:r>
          </a:p>
        </p:txBody>
      </p:sp>
      <p:sp>
        <p:nvSpPr>
          <p:cNvPr id="8" name="AutoShape 1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637462" y="2655656"/>
            <a:ext cx="1593057" cy="914400"/>
          </a:xfrm>
          <a:prstGeom prst="chevron">
            <a:avLst>
              <a:gd name="adj" fmla="val 37934"/>
            </a:avLst>
          </a:prstGeom>
          <a:solidFill>
            <a:srgbClr val="DB8BD5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alidate</a:t>
            </a:r>
          </a:p>
        </p:txBody>
      </p:sp>
      <p:sp>
        <p:nvSpPr>
          <p:cNvPr id="9" name="AutoShape 1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849518" y="2147655"/>
            <a:ext cx="1593057" cy="914400"/>
          </a:xfrm>
          <a:prstGeom prst="chevron">
            <a:avLst>
              <a:gd name="adj" fmla="val 37977"/>
            </a:avLst>
          </a:prstGeom>
          <a:solidFill>
            <a:srgbClr val="B6DD6F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Monitor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&amp;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DMAIC</a:t>
            </a:r>
          </a:p>
        </p:txBody>
      </p:sp>
      <p:grpSp>
        <p:nvGrpSpPr>
          <p:cNvPr id="15371" name="Groep 12"/>
          <p:cNvGrpSpPr>
            <a:grpSpLocks/>
          </p:cNvGrpSpPr>
          <p:nvPr/>
        </p:nvGrpSpPr>
        <p:grpSpPr bwMode="auto">
          <a:xfrm>
            <a:off x="6528597" y="2185755"/>
            <a:ext cx="2168524" cy="287337"/>
            <a:chOff x="4114800" y="1066800"/>
            <a:chExt cx="2168662" cy="288000"/>
          </a:xfrm>
        </p:grpSpPr>
        <p:sp>
          <p:nvSpPr>
            <p:cNvPr id="12" name="AutoShape 13"/>
            <p:cNvSpPr>
              <a:spLocks noChangeAspect="1"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114800" y="1066800"/>
              <a:ext cx="438178" cy="288000"/>
            </a:xfrm>
            <a:prstGeom prst="chevron">
              <a:avLst>
                <a:gd name="adj" fmla="val 37977"/>
              </a:avLst>
            </a:prstGeom>
            <a:solidFill>
              <a:srgbClr val="C1E3EB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D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AutoShape 14"/>
            <p:cNvSpPr>
              <a:spLocks noChangeAspect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549802" y="1066800"/>
              <a:ext cx="438178" cy="288000"/>
            </a:xfrm>
            <a:prstGeom prst="chevron">
              <a:avLst>
                <a:gd name="adj" fmla="val 38021"/>
              </a:avLst>
            </a:prstGeom>
            <a:solidFill>
              <a:srgbClr val="CCFFCC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M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AutoShape 15"/>
            <p:cNvSpPr>
              <a:spLocks noChangeAspect="1"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981630" y="1066800"/>
              <a:ext cx="436590" cy="288000"/>
            </a:xfrm>
            <a:prstGeom prst="chevron">
              <a:avLst>
                <a:gd name="adj" fmla="val 37891"/>
              </a:avLst>
            </a:prstGeom>
            <a:solidFill>
              <a:srgbClr val="FED998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A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AutoShape 16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415044" y="1066800"/>
              <a:ext cx="436591" cy="288000"/>
            </a:xfrm>
            <a:prstGeom prst="chevron">
              <a:avLst>
                <a:gd name="adj" fmla="val 37977"/>
              </a:avLst>
            </a:prstGeom>
            <a:solidFill>
              <a:srgbClr val="FFBB57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I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AutoShape 17"/>
            <p:cNvSpPr>
              <a:spLocks noChangeAspect="1"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846871" y="1066800"/>
              <a:ext cx="436591" cy="288000"/>
            </a:xfrm>
            <a:prstGeom prst="chevron">
              <a:avLst>
                <a:gd name="adj" fmla="val 37934"/>
              </a:avLst>
            </a:prstGeom>
            <a:solidFill>
              <a:srgbClr val="DB8BD5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C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5372" name="Text Box 10"/>
          <p:cNvSpPr txBox="1">
            <a:spLocks noChangeArrowheads="1"/>
          </p:cNvSpPr>
          <p:nvPr/>
        </p:nvSpPr>
        <p:spPr bwMode="auto">
          <a:xfrm>
            <a:off x="7506723" y="4466989"/>
            <a:ext cx="1800000" cy="18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growth, Meet targets</a:t>
            </a:r>
            <a:b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Validation of corrective actions, Warranty, Production tools</a:t>
            </a:r>
          </a:p>
        </p:txBody>
      </p:sp>
      <p:sp>
        <p:nvSpPr>
          <p:cNvPr id="15373" name="Text Box 11"/>
          <p:cNvSpPr txBox="1">
            <a:spLocks noChangeArrowheads="1"/>
          </p:cNvSpPr>
          <p:nvPr/>
        </p:nvSpPr>
        <p:spPr bwMode="auto">
          <a:xfrm>
            <a:off x="4201323" y="4466991"/>
            <a:ext cx="1800000" cy="160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 analysis </a:t>
            </a:r>
            <a:b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Functional validation,</a:t>
            </a:r>
            <a:b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 variants, Manufacturability, Design limits</a:t>
            </a:r>
            <a:endParaRPr lang="nl-NL" altLang="nl-NL" sz="1401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374" name="Text Box 13"/>
          <p:cNvSpPr txBox="1">
            <a:spLocks noChangeArrowheads="1"/>
          </p:cNvSpPr>
          <p:nvPr/>
        </p:nvSpPr>
        <p:spPr bwMode="auto">
          <a:xfrm>
            <a:off x="5877723" y="4466991"/>
            <a:ext cx="1800000" cy="138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Validation and test planning</a:t>
            </a:r>
            <a:b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Final design, Tolerances, Operating limits, Qualification</a:t>
            </a:r>
            <a:endParaRPr lang="nl-NL" altLang="nl-NL" sz="1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375" name="Text Box 14"/>
          <p:cNvSpPr txBox="1">
            <a:spLocks noChangeArrowheads="1"/>
          </p:cNvSpPr>
          <p:nvPr/>
        </p:nvSpPr>
        <p:spPr bwMode="auto">
          <a:xfrm>
            <a:off x="2553725" y="4466994"/>
            <a:ext cx="1800000" cy="138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targets</a:t>
            </a:r>
            <a:b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 choices, Functional verification, Robustness</a:t>
            </a:r>
            <a:endParaRPr lang="nl-NL" altLang="nl-NL" sz="1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376" name="Text Box 15"/>
          <p:cNvSpPr txBox="1">
            <a:spLocks noChangeArrowheads="1"/>
          </p:cNvSpPr>
          <p:nvPr/>
        </p:nvSpPr>
        <p:spPr bwMode="auto">
          <a:xfrm>
            <a:off x="858442" y="4466990"/>
            <a:ext cx="1800000" cy="117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Gather Reliability info</a:t>
            </a:r>
            <a:b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Predecessors, Failure modes, mechanisms</a:t>
            </a:r>
          </a:p>
        </p:txBody>
      </p:sp>
      <p:sp>
        <p:nvSpPr>
          <p:cNvPr id="15377" name="Text Box 16"/>
          <p:cNvSpPr txBox="1">
            <a:spLocks noChangeArrowheads="1"/>
          </p:cNvSpPr>
          <p:nvPr/>
        </p:nvSpPr>
        <p:spPr bwMode="auto">
          <a:xfrm>
            <a:off x="9196526" y="4125679"/>
            <a:ext cx="1449561" cy="170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o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Field validation, Proven process</a:t>
            </a:r>
            <a:br>
              <a: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Tracking, FRACAS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endParaRPr lang="nl-NL" altLang="nl-NL" sz="1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4991894" y="3768494"/>
            <a:ext cx="215901" cy="576000"/>
          </a:xfrm>
          <a:prstGeom prst="upArrow">
            <a:avLst>
              <a:gd name="adj1" fmla="val 50000"/>
              <a:gd name="adj2" fmla="val 91728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auto">
          <a:xfrm>
            <a:off x="6650038" y="3768494"/>
            <a:ext cx="215901" cy="576000"/>
          </a:xfrm>
          <a:prstGeom prst="upArrow">
            <a:avLst>
              <a:gd name="adj1" fmla="val 50000"/>
              <a:gd name="adj2" fmla="val 91728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AutoShape 8"/>
          <p:cNvSpPr>
            <a:spLocks noChangeArrowheads="1"/>
          </p:cNvSpPr>
          <p:nvPr/>
        </p:nvSpPr>
        <p:spPr bwMode="auto">
          <a:xfrm>
            <a:off x="9699102" y="3381404"/>
            <a:ext cx="215901" cy="576000"/>
          </a:xfrm>
          <a:prstGeom prst="upArrow">
            <a:avLst>
              <a:gd name="adj1" fmla="val 50000"/>
              <a:gd name="adj2" fmla="val 91728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AutoShape 12"/>
          <p:cNvSpPr>
            <a:spLocks noChangeArrowheads="1"/>
          </p:cNvSpPr>
          <p:nvPr/>
        </p:nvSpPr>
        <p:spPr bwMode="auto">
          <a:xfrm>
            <a:off x="8308184" y="3768494"/>
            <a:ext cx="215901" cy="576000"/>
          </a:xfrm>
          <a:prstGeom prst="upArrow">
            <a:avLst>
              <a:gd name="adj1" fmla="val 50000"/>
              <a:gd name="adj2" fmla="val 91728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AutoShape 15"/>
          <p:cNvSpPr>
            <a:spLocks noChangeArrowheads="1"/>
          </p:cNvSpPr>
          <p:nvPr/>
        </p:nvSpPr>
        <p:spPr bwMode="auto">
          <a:xfrm>
            <a:off x="3354388" y="3768494"/>
            <a:ext cx="195262" cy="576000"/>
          </a:xfrm>
          <a:prstGeom prst="upArrow">
            <a:avLst>
              <a:gd name="adj1" fmla="val 50000"/>
              <a:gd name="adj2" fmla="val 101423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AutoShape 18"/>
          <p:cNvSpPr>
            <a:spLocks noChangeArrowheads="1"/>
          </p:cNvSpPr>
          <p:nvPr/>
        </p:nvSpPr>
        <p:spPr bwMode="auto">
          <a:xfrm>
            <a:off x="1696246" y="3768494"/>
            <a:ext cx="215901" cy="576000"/>
          </a:xfrm>
          <a:prstGeom prst="upArrow">
            <a:avLst>
              <a:gd name="adj1" fmla="val 50000"/>
              <a:gd name="adj2" fmla="val 91728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5372" grpId="0"/>
      <p:bldP spid="15373" grpId="0"/>
      <p:bldP spid="15374" grpId="0"/>
      <p:bldP spid="15375" grpId="0"/>
      <p:bldP spid="15376" grpId="0"/>
      <p:bldP spid="15377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Reliability Testing</a:t>
            </a:r>
          </a:p>
        </p:txBody>
      </p:sp>
      <p:sp>
        <p:nvSpPr>
          <p:cNvPr id="1741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altLang="nl-NL" sz="2799" dirty="0">
              <a:solidFill>
                <a:srgbClr val="FF6600"/>
              </a:solidFill>
            </a:endParaRPr>
          </a:p>
          <a:p>
            <a:endParaRPr lang="nl-NL" altLang="nl-NL" sz="2799" dirty="0">
              <a:solidFill>
                <a:srgbClr val="FF6600"/>
              </a:solidFill>
            </a:endParaRPr>
          </a:p>
          <a:p>
            <a:endParaRPr lang="nl-NL" altLang="nl-NL" sz="2799" dirty="0">
              <a:solidFill>
                <a:srgbClr val="FF6600"/>
              </a:solidFill>
            </a:endParaRPr>
          </a:p>
          <a:p>
            <a:endParaRPr lang="nl-NL" altLang="nl-NL" sz="2799" dirty="0">
              <a:solidFill>
                <a:srgbClr val="FF6600"/>
              </a:solidFill>
            </a:endParaRPr>
          </a:p>
          <a:p>
            <a:endParaRPr lang="nl-NL" altLang="nl-NL" sz="2799" dirty="0">
              <a:solidFill>
                <a:srgbClr val="FF6600"/>
              </a:solidFill>
            </a:endParaRPr>
          </a:p>
          <a:p>
            <a:endParaRPr lang="nl-NL" altLang="nl-NL" sz="2799" dirty="0">
              <a:solidFill>
                <a:srgbClr val="FF660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62481523"/>
              </p:ext>
            </p:extLst>
          </p:nvPr>
        </p:nvGraphicFramePr>
        <p:xfrm>
          <a:off x="1077121" y="1571627"/>
          <a:ext cx="8458201" cy="5546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Reliability Testing</a:t>
            </a:r>
            <a:endParaRPr lang="nl-NL" sz="3099" dirty="0"/>
          </a:p>
        </p:txBody>
      </p:sp>
      <p:sp>
        <p:nvSpPr>
          <p:cNvPr id="4" name="AutoShape 1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77119" y="2655652"/>
            <a:ext cx="1593057" cy="914400"/>
          </a:xfrm>
          <a:prstGeom prst="chevron">
            <a:avLst>
              <a:gd name="adj" fmla="val 37977"/>
            </a:avLst>
          </a:prstGeom>
          <a:solidFill>
            <a:srgbClr val="C1E3EB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efine</a:t>
            </a:r>
          </a:p>
        </p:txBody>
      </p:sp>
      <p:sp>
        <p:nvSpPr>
          <p:cNvPr id="5" name="AutoShape 1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17207" y="2655656"/>
            <a:ext cx="1596700" cy="914400"/>
          </a:xfrm>
          <a:prstGeom prst="chevron">
            <a:avLst>
              <a:gd name="adj" fmla="val 38021"/>
            </a:avLst>
          </a:prstGeom>
          <a:solidFill>
            <a:srgbClr val="CCFFCC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dentify</a:t>
            </a:r>
          </a:p>
        </p:txBody>
      </p:sp>
      <p:sp>
        <p:nvSpPr>
          <p:cNvPr id="6" name="AutoShape 1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60936" y="2655656"/>
            <a:ext cx="1589411" cy="914400"/>
          </a:xfrm>
          <a:prstGeom prst="chevron">
            <a:avLst>
              <a:gd name="adj" fmla="val 37891"/>
            </a:avLst>
          </a:prstGeom>
          <a:solidFill>
            <a:srgbClr val="FED998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esign</a:t>
            </a:r>
          </a:p>
        </p:txBody>
      </p:sp>
      <p:sp>
        <p:nvSpPr>
          <p:cNvPr id="7" name="AutoShape 1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997379" y="2655656"/>
            <a:ext cx="1593057" cy="914400"/>
          </a:xfrm>
          <a:prstGeom prst="chevron">
            <a:avLst>
              <a:gd name="adj" fmla="val 37977"/>
            </a:avLst>
          </a:prstGeom>
          <a:solidFill>
            <a:srgbClr val="FFBB57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ptimize</a:t>
            </a:r>
          </a:p>
        </p:txBody>
      </p:sp>
      <p:sp>
        <p:nvSpPr>
          <p:cNvPr id="8" name="AutoShape 1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637462" y="2655656"/>
            <a:ext cx="1593057" cy="914400"/>
          </a:xfrm>
          <a:prstGeom prst="chevron">
            <a:avLst>
              <a:gd name="adj" fmla="val 37934"/>
            </a:avLst>
          </a:prstGeom>
          <a:solidFill>
            <a:srgbClr val="DB8BD5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alidate</a:t>
            </a:r>
          </a:p>
        </p:txBody>
      </p:sp>
      <p:sp>
        <p:nvSpPr>
          <p:cNvPr id="9" name="AutoShape 1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849518" y="2147655"/>
            <a:ext cx="1593057" cy="914400"/>
          </a:xfrm>
          <a:prstGeom prst="chevron">
            <a:avLst>
              <a:gd name="adj" fmla="val 37977"/>
            </a:avLst>
          </a:prstGeom>
          <a:solidFill>
            <a:srgbClr val="B6DD6F"/>
          </a:solidFill>
          <a:ln w="9525">
            <a:solidFill>
              <a:srgbClr val="9EA1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5691" rIns="91380" bIns="4569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Monitor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&amp;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1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DMAIC</a:t>
            </a:r>
          </a:p>
        </p:txBody>
      </p:sp>
      <p:grpSp>
        <p:nvGrpSpPr>
          <p:cNvPr id="15371" name="Groep 12"/>
          <p:cNvGrpSpPr>
            <a:grpSpLocks/>
          </p:cNvGrpSpPr>
          <p:nvPr/>
        </p:nvGrpSpPr>
        <p:grpSpPr bwMode="auto">
          <a:xfrm>
            <a:off x="6528597" y="2185755"/>
            <a:ext cx="2168524" cy="287337"/>
            <a:chOff x="4114800" y="1066800"/>
            <a:chExt cx="2168662" cy="288000"/>
          </a:xfrm>
        </p:grpSpPr>
        <p:sp>
          <p:nvSpPr>
            <p:cNvPr id="12" name="AutoShape 13"/>
            <p:cNvSpPr>
              <a:spLocks noChangeAspect="1"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114800" y="1066800"/>
              <a:ext cx="438178" cy="288000"/>
            </a:xfrm>
            <a:prstGeom prst="chevron">
              <a:avLst>
                <a:gd name="adj" fmla="val 37977"/>
              </a:avLst>
            </a:prstGeom>
            <a:solidFill>
              <a:srgbClr val="C1E3EB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D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AutoShape 14"/>
            <p:cNvSpPr>
              <a:spLocks noChangeAspect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549802" y="1066800"/>
              <a:ext cx="438178" cy="288000"/>
            </a:xfrm>
            <a:prstGeom prst="chevron">
              <a:avLst>
                <a:gd name="adj" fmla="val 38021"/>
              </a:avLst>
            </a:prstGeom>
            <a:solidFill>
              <a:srgbClr val="CCFFCC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M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AutoShape 15"/>
            <p:cNvSpPr>
              <a:spLocks noChangeAspect="1"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981630" y="1066800"/>
              <a:ext cx="436590" cy="288000"/>
            </a:xfrm>
            <a:prstGeom prst="chevron">
              <a:avLst>
                <a:gd name="adj" fmla="val 37891"/>
              </a:avLst>
            </a:prstGeom>
            <a:solidFill>
              <a:srgbClr val="FED998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A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AutoShape 16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415044" y="1066800"/>
              <a:ext cx="436591" cy="288000"/>
            </a:xfrm>
            <a:prstGeom prst="chevron">
              <a:avLst>
                <a:gd name="adj" fmla="val 37977"/>
              </a:avLst>
            </a:prstGeom>
            <a:solidFill>
              <a:srgbClr val="FFBB57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I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AutoShape 17"/>
            <p:cNvSpPr>
              <a:spLocks noChangeAspect="1"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846871" y="1066800"/>
              <a:ext cx="436591" cy="288000"/>
            </a:xfrm>
            <a:prstGeom prst="chevron">
              <a:avLst>
                <a:gd name="adj" fmla="val 37934"/>
              </a:avLst>
            </a:prstGeom>
            <a:solidFill>
              <a:srgbClr val="DB8BD5"/>
            </a:solidFill>
            <a:ln w="9525">
              <a:solidFill>
                <a:srgbClr val="9EA1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80" tIns="45691" rIns="91380" bIns="45691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1" kern="0" dirty="0">
                  <a:solidFill>
                    <a:sysClr val="windowText" lastClr="000000"/>
                  </a:solidFill>
                </a:rPr>
                <a:t>C</a:t>
              </a:r>
              <a:endParaRPr lang="en-US" sz="105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Groep 2"/>
          <p:cNvGrpSpPr/>
          <p:nvPr/>
        </p:nvGrpSpPr>
        <p:grpSpPr>
          <a:xfrm>
            <a:off x="858444" y="3381407"/>
            <a:ext cx="9787645" cy="2471355"/>
            <a:chOff x="858441" y="3381400"/>
            <a:chExt cx="9787645" cy="2471352"/>
          </a:xfrm>
        </p:grpSpPr>
        <p:sp>
          <p:nvSpPr>
            <p:cNvPr id="15372" name="Text Box 10"/>
            <p:cNvSpPr txBox="1">
              <a:spLocks noChangeArrowheads="1"/>
            </p:cNvSpPr>
            <p:nvPr/>
          </p:nvSpPr>
          <p:spPr bwMode="auto">
            <a:xfrm>
              <a:off x="7677720" y="4466987"/>
              <a:ext cx="1518808" cy="1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" panose="05000000000000000000" pitchFamily="2" charset="2"/>
                <a:buChar char="l"/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o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Reliability Growth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Crow-AMSAA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System Prediction</a:t>
              </a:r>
            </a:p>
          </p:txBody>
        </p:sp>
        <p:sp>
          <p:nvSpPr>
            <p:cNvPr id="15373" name="Text Box 11"/>
            <p:cNvSpPr txBox="1">
              <a:spLocks noChangeArrowheads="1"/>
            </p:cNvSpPr>
            <p:nvPr/>
          </p:nvSpPr>
          <p:spPr bwMode="auto">
            <a:xfrm>
              <a:off x="4201318" y="4466989"/>
              <a:ext cx="1800000" cy="1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" panose="05000000000000000000" pitchFamily="2" charset="2"/>
                <a:buChar char="l"/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o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Testing for Design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DOE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Functions &amp; Design Limits</a:t>
              </a:r>
            </a:p>
          </p:txBody>
        </p:sp>
        <p:sp>
          <p:nvSpPr>
            <p:cNvPr id="15374" name="Text Box 13"/>
            <p:cNvSpPr txBox="1">
              <a:spLocks noChangeArrowheads="1"/>
            </p:cNvSpPr>
            <p:nvPr/>
          </p:nvSpPr>
          <p:spPr bwMode="auto">
            <a:xfrm>
              <a:off x="5997376" y="4466989"/>
              <a:ext cx="1680339" cy="1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" panose="05000000000000000000" pitchFamily="2" charset="2"/>
                <a:buChar char="l"/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o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Testing for Life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ALT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Reliability Validation</a:t>
              </a:r>
            </a:p>
          </p:txBody>
        </p:sp>
        <p:sp>
          <p:nvSpPr>
            <p:cNvPr id="15375" name="Text Box 14"/>
            <p:cNvSpPr txBox="1">
              <a:spLocks noChangeArrowheads="1"/>
            </p:cNvSpPr>
            <p:nvPr/>
          </p:nvSpPr>
          <p:spPr bwMode="auto">
            <a:xfrm>
              <a:off x="2553719" y="4466989"/>
              <a:ext cx="1800000" cy="1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" panose="05000000000000000000" pitchFamily="2" charset="2"/>
                <a:buChar char="l"/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o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Testing for Failure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HALT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Failure Modes &amp; Weak spots</a:t>
              </a:r>
            </a:p>
          </p:txBody>
        </p:sp>
        <p:sp>
          <p:nvSpPr>
            <p:cNvPr id="15376" name="Text Box 15"/>
            <p:cNvSpPr txBox="1">
              <a:spLocks noChangeArrowheads="1"/>
            </p:cNvSpPr>
            <p:nvPr/>
          </p:nvSpPr>
          <p:spPr bwMode="auto">
            <a:xfrm>
              <a:off x="858441" y="4466985"/>
              <a:ext cx="1800000" cy="1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" panose="05000000000000000000" pitchFamily="2" charset="2"/>
                <a:buChar char="l"/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o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Testing to Verify</a:t>
              </a: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endPara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b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Functional verification</a:t>
              </a:r>
            </a:p>
          </p:txBody>
        </p:sp>
        <p:sp>
          <p:nvSpPr>
            <p:cNvPr id="15377" name="Text Box 16"/>
            <p:cNvSpPr txBox="1">
              <a:spLocks noChangeArrowheads="1"/>
            </p:cNvSpPr>
            <p:nvPr/>
          </p:nvSpPr>
          <p:spPr bwMode="auto">
            <a:xfrm>
              <a:off x="9196525" y="4125674"/>
              <a:ext cx="1449561" cy="846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" panose="05000000000000000000" pitchFamily="2" charset="2"/>
                <a:buChar char="l"/>
                <a:defRPr sz="3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o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nl-NL" sz="1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Field Validation</a:t>
              </a:r>
              <a:endParaRPr lang="en-US" altLang="nl-NL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endParaRPr lang="en-US" altLang="nl-NL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4" name="AutoShape 6"/>
            <p:cNvSpPr>
              <a:spLocks noChangeArrowheads="1"/>
            </p:cNvSpPr>
            <p:nvPr/>
          </p:nvSpPr>
          <p:spPr bwMode="auto">
            <a:xfrm>
              <a:off x="4991894" y="3768487"/>
              <a:ext cx="215900" cy="576000"/>
            </a:xfrm>
            <a:prstGeom prst="upArrow">
              <a:avLst>
                <a:gd name="adj1" fmla="val 50000"/>
                <a:gd name="adj2" fmla="val 91728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0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" name="AutoShape 7"/>
            <p:cNvSpPr>
              <a:spLocks noChangeArrowheads="1"/>
            </p:cNvSpPr>
            <p:nvPr/>
          </p:nvSpPr>
          <p:spPr bwMode="auto">
            <a:xfrm>
              <a:off x="6650038" y="3768487"/>
              <a:ext cx="215900" cy="576000"/>
            </a:xfrm>
            <a:prstGeom prst="upArrow">
              <a:avLst>
                <a:gd name="adj1" fmla="val 50000"/>
                <a:gd name="adj2" fmla="val 91728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0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6" name="AutoShape 8"/>
            <p:cNvSpPr>
              <a:spLocks noChangeArrowheads="1"/>
            </p:cNvSpPr>
            <p:nvPr/>
          </p:nvSpPr>
          <p:spPr bwMode="auto">
            <a:xfrm>
              <a:off x="9699100" y="3381400"/>
              <a:ext cx="215900" cy="576000"/>
            </a:xfrm>
            <a:prstGeom prst="upArrow">
              <a:avLst>
                <a:gd name="adj1" fmla="val 50000"/>
                <a:gd name="adj2" fmla="val 91728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0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7" name="AutoShape 12"/>
            <p:cNvSpPr>
              <a:spLocks noChangeArrowheads="1"/>
            </p:cNvSpPr>
            <p:nvPr/>
          </p:nvSpPr>
          <p:spPr bwMode="auto">
            <a:xfrm>
              <a:off x="8308182" y="3768487"/>
              <a:ext cx="215900" cy="576000"/>
            </a:xfrm>
            <a:prstGeom prst="upArrow">
              <a:avLst>
                <a:gd name="adj1" fmla="val 50000"/>
                <a:gd name="adj2" fmla="val 91728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0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>
              <a:off x="3354388" y="3768487"/>
              <a:ext cx="195262" cy="576000"/>
            </a:xfrm>
            <a:prstGeom prst="upArrow">
              <a:avLst>
                <a:gd name="adj1" fmla="val 50000"/>
                <a:gd name="adj2" fmla="val 101423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0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9" name="AutoShape 18"/>
            <p:cNvSpPr>
              <a:spLocks noChangeArrowheads="1"/>
            </p:cNvSpPr>
            <p:nvPr/>
          </p:nvSpPr>
          <p:spPr bwMode="auto">
            <a:xfrm>
              <a:off x="1696244" y="3768487"/>
              <a:ext cx="215900" cy="576000"/>
            </a:xfrm>
            <a:prstGeom prst="upArrow">
              <a:avLst>
                <a:gd name="adj1" fmla="val 50000"/>
                <a:gd name="adj2" fmla="val 91728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0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0" name="Ovaal 29"/>
          <p:cNvSpPr/>
          <p:nvPr/>
        </p:nvSpPr>
        <p:spPr bwMode="auto">
          <a:xfrm>
            <a:off x="6035748" y="5169874"/>
            <a:ext cx="1652296" cy="2041109"/>
          </a:xfrm>
          <a:prstGeom prst="ellipse">
            <a:avLst/>
          </a:prstGeom>
          <a:solidFill>
            <a:srgbClr val="0D5DFF">
              <a:alpha val="20000"/>
            </a:srgbClr>
          </a:solidFill>
          <a:ln w="34925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799" b="0" dirty="0">
                <a:latin typeface="Arial" charset="0"/>
              </a:rPr>
              <a:t>Testing for Life</a:t>
            </a:r>
          </a:p>
        </p:txBody>
      </p:sp>
      <p:sp>
        <p:nvSpPr>
          <p:cNvPr id="10" name="Rechthoek 9"/>
          <p:cNvSpPr/>
          <p:nvPr/>
        </p:nvSpPr>
        <p:spPr>
          <a:xfrm>
            <a:off x="1023710" y="1480991"/>
            <a:ext cx="39029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nl-NL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During Product Development</a:t>
            </a:r>
            <a:endParaRPr lang="en-US" altLang="nl-NL" b="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02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al 28"/>
          <p:cNvSpPr/>
          <p:nvPr/>
        </p:nvSpPr>
        <p:spPr bwMode="auto">
          <a:xfrm>
            <a:off x="5476333" y="5830759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Scope, boundary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Drivers in Testing for Life</a:t>
            </a:r>
          </a:p>
        </p:txBody>
      </p:sp>
      <p:sp>
        <p:nvSpPr>
          <p:cNvPr id="5" name="Ovaal 4"/>
          <p:cNvSpPr/>
          <p:nvPr/>
        </p:nvSpPr>
        <p:spPr bwMode="auto">
          <a:xfrm>
            <a:off x="2663548" y="1571625"/>
            <a:ext cx="2452173" cy="990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8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Technical</a:t>
            </a:r>
          </a:p>
        </p:txBody>
      </p:sp>
      <p:sp>
        <p:nvSpPr>
          <p:cNvPr id="6" name="Ovaal 5"/>
          <p:cNvSpPr/>
          <p:nvPr/>
        </p:nvSpPr>
        <p:spPr bwMode="auto">
          <a:xfrm>
            <a:off x="2649772" y="5969001"/>
            <a:ext cx="2452173" cy="990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18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Organizational</a:t>
            </a:r>
          </a:p>
        </p:txBody>
      </p:sp>
      <p:sp>
        <p:nvSpPr>
          <p:cNvPr id="7" name="Ovaal 6"/>
          <p:cNvSpPr/>
          <p:nvPr/>
        </p:nvSpPr>
        <p:spPr bwMode="auto">
          <a:xfrm>
            <a:off x="2659116" y="3794288"/>
            <a:ext cx="2452173" cy="990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1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Statistical</a:t>
            </a:r>
          </a:p>
        </p:txBody>
      </p:sp>
      <p:sp>
        <p:nvSpPr>
          <p:cNvPr id="8" name="Ovaal 7"/>
          <p:cNvSpPr/>
          <p:nvPr/>
        </p:nvSpPr>
        <p:spPr bwMode="auto">
          <a:xfrm>
            <a:off x="5953926" y="1343025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 Maturity</a:t>
            </a:r>
          </a:p>
        </p:txBody>
      </p:sp>
      <p:sp>
        <p:nvSpPr>
          <p:cNvPr id="10" name="Ovaal 9"/>
          <p:cNvSpPr/>
          <p:nvPr/>
        </p:nvSpPr>
        <p:spPr bwMode="auto">
          <a:xfrm>
            <a:off x="7322380" y="1368886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Equipment</a:t>
            </a:r>
          </a:p>
        </p:txBody>
      </p:sp>
      <p:sp>
        <p:nvSpPr>
          <p:cNvPr id="11" name="Ovaal 10"/>
          <p:cNvSpPr/>
          <p:nvPr/>
        </p:nvSpPr>
        <p:spPr bwMode="auto">
          <a:xfrm>
            <a:off x="5429874" y="1945916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3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Measurement System, R&amp;R</a:t>
            </a:r>
          </a:p>
        </p:txBody>
      </p:sp>
      <p:sp>
        <p:nvSpPr>
          <p:cNvPr id="12" name="Ovaal 11"/>
          <p:cNvSpPr/>
          <p:nvPr/>
        </p:nvSpPr>
        <p:spPr bwMode="auto">
          <a:xfrm>
            <a:off x="8724289" y="1368886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3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Collection,  Detection</a:t>
            </a:r>
          </a:p>
        </p:txBody>
      </p:sp>
      <p:sp>
        <p:nvSpPr>
          <p:cNvPr id="9" name="Ovaal 8"/>
          <p:cNvSpPr/>
          <p:nvPr/>
        </p:nvSpPr>
        <p:spPr bwMode="auto">
          <a:xfrm>
            <a:off x="6999577" y="1986551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3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Manufacturing Maturity</a:t>
            </a:r>
          </a:p>
        </p:txBody>
      </p:sp>
      <p:sp>
        <p:nvSpPr>
          <p:cNvPr id="13" name="Ovaal 12"/>
          <p:cNvSpPr/>
          <p:nvPr/>
        </p:nvSpPr>
        <p:spPr bwMode="auto">
          <a:xfrm>
            <a:off x="8542801" y="1986551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Stressors / conditions</a:t>
            </a:r>
          </a:p>
        </p:txBody>
      </p:sp>
      <p:sp>
        <p:nvSpPr>
          <p:cNvPr id="16" name="Ovaal 15"/>
          <p:cNvSpPr/>
          <p:nvPr/>
        </p:nvSpPr>
        <p:spPr bwMode="auto">
          <a:xfrm>
            <a:off x="5216054" y="6407790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Delivery Time</a:t>
            </a:r>
          </a:p>
        </p:txBody>
      </p:sp>
      <p:sp>
        <p:nvSpPr>
          <p:cNvPr id="17" name="Ovaal 16"/>
          <p:cNvSpPr/>
          <p:nvPr/>
        </p:nvSpPr>
        <p:spPr bwMode="auto">
          <a:xfrm>
            <a:off x="6875315" y="5851078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Re-use / destructive</a:t>
            </a:r>
          </a:p>
        </p:txBody>
      </p:sp>
      <p:sp>
        <p:nvSpPr>
          <p:cNvPr id="18" name="Ovaal 17"/>
          <p:cNvSpPr/>
          <p:nvPr/>
        </p:nvSpPr>
        <p:spPr bwMode="auto">
          <a:xfrm>
            <a:off x="6785757" y="6448425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Sample Availability</a:t>
            </a:r>
          </a:p>
        </p:txBody>
      </p:sp>
      <p:sp>
        <p:nvSpPr>
          <p:cNvPr id="19" name="Ovaal 18"/>
          <p:cNvSpPr/>
          <p:nvPr/>
        </p:nvSpPr>
        <p:spPr bwMode="auto">
          <a:xfrm>
            <a:off x="8312694" y="5891713"/>
            <a:ext cx="169765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cases / Test cases</a:t>
            </a:r>
          </a:p>
        </p:txBody>
      </p:sp>
      <p:sp>
        <p:nvSpPr>
          <p:cNvPr id="20" name="Ovaal 19"/>
          <p:cNvSpPr/>
          <p:nvPr/>
        </p:nvSpPr>
        <p:spPr bwMode="auto">
          <a:xfrm>
            <a:off x="5669022" y="3426148"/>
            <a:ext cx="1697659" cy="685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goal:</a:t>
            </a:r>
            <a:b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 or Learn</a:t>
            </a:r>
          </a:p>
        </p:txBody>
      </p:sp>
      <p:sp>
        <p:nvSpPr>
          <p:cNvPr id="22" name="Ovaal 21"/>
          <p:cNvSpPr/>
          <p:nvPr/>
        </p:nvSpPr>
        <p:spPr bwMode="auto">
          <a:xfrm>
            <a:off x="5144968" y="4029039"/>
            <a:ext cx="1697659" cy="685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1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Number of acceptable failures</a:t>
            </a:r>
          </a:p>
        </p:txBody>
      </p:sp>
      <p:sp>
        <p:nvSpPr>
          <p:cNvPr id="23" name="Ovaal 22"/>
          <p:cNvSpPr/>
          <p:nvPr/>
        </p:nvSpPr>
        <p:spPr bwMode="auto">
          <a:xfrm>
            <a:off x="7073466" y="3432937"/>
            <a:ext cx="1697659" cy="685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distribution</a:t>
            </a:r>
          </a:p>
        </p:txBody>
      </p:sp>
      <p:sp>
        <p:nvSpPr>
          <p:cNvPr id="24" name="Ovaal 23"/>
          <p:cNvSpPr/>
          <p:nvPr/>
        </p:nvSpPr>
        <p:spPr bwMode="auto">
          <a:xfrm>
            <a:off x="6714671" y="4069674"/>
            <a:ext cx="1697659" cy="685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2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modes, mechanisms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647702" y="6750692"/>
            <a:ext cx="2197729" cy="523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1" b="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Illustrative listing, not intended to be complete</a:t>
            </a:r>
          </a:p>
        </p:txBody>
      </p:sp>
      <p:sp>
        <p:nvSpPr>
          <p:cNvPr id="26" name="Ovaal 25"/>
          <p:cNvSpPr/>
          <p:nvPr/>
        </p:nvSpPr>
        <p:spPr bwMode="auto">
          <a:xfrm>
            <a:off x="8499721" y="3439726"/>
            <a:ext cx="1697659" cy="685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length, duration</a:t>
            </a:r>
          </a:p>
        </p:txBody>
      </p:sp>
      <p:sp>
        <p:nvSpPr>
          <p:cNvPr id="25" name="Ovaal 24"/>
          <p:cNvSpPr>
            <a:spLocks noChangeAspect="1"/>
          </p:cNvSpPr>
          <p:nvPr/>
        </p:nvSpPr>
        <p:spPr bwMode="auto">
          <a:xfrm>
            <a:off x="8170489" y="4028814"/>
            <a:ext cx="1426027" cy="57607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2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Acceleration</a:t>
            </a:r>
          </a:p>
        </p:txBody>
      </p:sp>
      <p:sp>
        <p:nvSpPr>
          <p:cNvPr id="21" name="Ovaal 20"/>
          <p:cNvSpPr/>
          <p:nvPr/>
        </p:nvSpPr>
        <p:spPr bwMode="auto">
          <a:xfrm>
            <a:off x="7967477" y="4465326"/>
            <a:ext cx="1428406" cy="57703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Confidence</a:t>
            </a:r>
          </a:p>
        </p:txBody>
      </p:sp>
      <p:sp>
        <p:nvSpPr>
          <p:cNvPr id="27" name="Ovaal 26"/>
          <p:cNvSpPr/>
          <p:nvPr/>
        </p:nvSpPr>
        <p:spPr bwMode="auto">
          <a:xfrm>
            <a:off x="8998287" y="4757762"/>
            <a:ext cx="1440001" cy="576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Criteria</a:t>
            </a:r>
          </a:p>
        </p:txBody>
      </p:sp>
      <p:sp>
        <p:nvSpPr>
          <p:cNvPr id="28" name="Ovaal 27"/>
          <p:cNvSpPr/>
          <p:nvPr/>
        </p:nvSpPr>
        <p:spPr bwMode="auto">
          <a:xfrm>
            <a:off x="5725240" y="4594386"/>
            <a:ext cx="1697659" cy="685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Target</a:t>
            </a:r>
          </a:p>
        </p:txBody>
      </p:sp>
      <p:sp>
        <p:nvSpPr>
          <p:cNvPr id="14" name="Ovaal 13"/>
          <p:cNvSpPr>
            <a:spLocks noChangeAspect="1"/>
          </p:cNvSpPr>
          <p:nvPr/>
        </p:nvSpPr>
        <p:spPr bwMode="auto">
          <a:xfrm>
            <a:off x="8144710" y="6491849"/>
            <a:ext cx="1428404" cy="5770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Budget</a:t>
            </a:r>
          </a:p>
        </p:txBody>
      </p:sp>
      <p:sp>
        <p:nvSpPr>
          <p:cNvPr id="15" name="Ovaal 14"/>
          <p:cNvSpPr>
            <a:spLocks/>
          </p:cNvSpPr>
          <p:nvPr/>
        </p:nvSpPr>
        <p:spPr bwMode="auto">
          <a:xfrm>
            <a:off x="9156063" y="6638657"/>
            <a:ext cx="1426035" cy="576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2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Prioritization</a:t>
            </a:r>
          </a:p>
        </p:txBody>
      </p:sp>
      <p:sp>
        <p:nvSpPr>
          <p:cNvPr id="4" name="Ovaal 3"/>
          <p:cNvSpPr/>
          <p:nvPr/>
        </p:nvSpPr>
        <p:spPr bwMode="auto">
          <a:xfrm>
            <a:off x="747012" y="2968949"/>
            <a:ext cx="1652296" cy="2641279"/>
          </a:xfrm>
          <a:prstGeom prst="ellipse">
            <a:avLst/>
          </a:prstGeom>
          <a:solidFill>
            <a:srgbClr val="0D5DFF">
              <a:alpha val="20000"/>
            </a:srgbClr>
          </a:solidFill>
          <a:ln w="34925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Testing for Life</a:t>
            </a:r>
          </a:p>
        </p:txBody>
      </p:sp>
      <p:cxnSp>
        <p:nvCxnSpPr>
          <p:cNvPr id="31" name="Gekromde verbindingslijn 30"/>
          <p:cNvCxnSpPr>
            <a:stCxn id="4" idx="7"/>
            <a:endCxn id="5" idx="2"/>
          </p:cNvCxnSpPr>
          <p:nvPr/>
        </p:nvCxnSpPr>
        <p:spPr bwMode="auto">
          <a:xfrm rot="5400000" flipH="1" flipV="1">
            <a:off x="1766028" y="2458238"/>
            <a:ext cx="1288827" cy="506215"/>
          </a:xfrm>
          <a:prstGeom prst="curvedConnector2">
            <a:avLst/>
          </a:prstGeom>
          <a:ln>
            <a:headEnd type="none" w="sm" len="sm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" name="Gekromde verbindingslijn 36"/>
          <p:cNvCxnSpPr>
            <a:stCxn id="4" idx="6"/>
            <a:endCxn id="7" idx="2"/>
          </p:cNvCxnSpPr>
          <p:nvPr/>
        </p:nvCxnSpPr>
        <p:spPr bwMode="auto">
          <a:xfrm>
            <a:off x="2399306" y="4289596"/>
            <a:ext cx="259811" cy="12699"/>
          </a:xfrm>
          <a:prstGeom prst="curvedConnector3">
            <a:avLst>
              <a:gd name="adj1" fmla="val 50000"/>
            </a:avLst>
          </a:prstGeom>
          <a:ln>
            <a:headEnd type="none" w="sm" len="sm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8" name="Gekromde verbindingslijn 37"/>
          <p:cNvCxnSpPr>
            <a:stCxn id="4" idx="5"/>
            <a:endCxn id="6" idx="2"/>
          </p:cNvCxnSpPr>
          <p:nvPr/>
        </p:nvCxnSpPr>
        <p:spPr bwMode="auto">
          <a:xfrm rot="16200000" flipH="1">
            <a:off x="1783112" y="5597639"/>
            <a:ext cx="1240881" cy="492439"/>
          </a:xfrm>
          <a:prstGeom prst="curvedConnector2">
            <a:avLst/>
          </a:prstGeom>
          <a:ln>
            <a:headEnd type="none" w="sm" len="sm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3" name="Ovaal 32"/>
          <p:cNvSpPr/>
          <p:nvPr/>
        </p:nvSpPr>
        <p:spPr bwMode="auto">
          <a:xfrm>
            <a:off x="7024068" y="4807281"/>
            <a:ext cx="1440001" cy="576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0" tIns="45719" rIns="0" bIns="45719" numCol="1" rtlCol="0" anchor="ctr" anchorCtr="1" compatLnSpc="1">
            <a:prstTxWarp prst="textNoShape">
              <a:avLst/>
            </a:prstTxWarp>
          </a:bodyPr>
          <a:lstStyle/>
          <a:p>
            <a:pPr algn="ctr" defTabSz="914458" eaLnBrk="1" hangingPunct="1"/>
            <a:r>
              <a:rPr lang="en-US" sz="1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Sample Size</a:t>
            </a:r>
          </a:p>
        </p:txBody>
      </p:sp>
    </p:spTree>
    <p:extLst>
      <p:ext uri="{BB962C8B-B14F-4D97-AF65-F5344CB8AC3E}">
        <p14:creationId xmlns:p14="http://schemas.microsoft.com/office/powerpoint/2010/main" val="1853732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9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5" grpId="0" animBg="1"/>
      <p:bldP spid="21" grpId="0" animBg="1"/>
      <p:bldP spid="27" grpId="0" animBg="1"/>
      <p:bldP spid="28" grpId="0" animBg="1"/>
      <p:bldP spid="14" grpId="0" animBg="1"/>
      <p:bldP spid="15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Drivers in Testing for Life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29722" y="4162425"/>
            <a:ext cx="7696201" cy="297180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  <a:defRPr/>
            </a:pPr>
            <a:r>
              <a:rPr lang="en-US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Major</a:t>
            </a: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statistical </a:t>
            </a:r>
            <a:r>
              <a:rPr lang="en-US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drivers</a:t>
            </a: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are:</a:t>
            </a:r>
          </a:p>
          <a:p>
            <a:pPr marL="633453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set-up, number of acceptable failures</a:t>
            </a:r>
          </a:p>
          <a:p>
            <a:pPr marL="633453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target</a:t>
            </a:r>
          </a:p>
          <a:p>
            <a:pPr marL="633453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mode, mechanism, distribution</a:t>
            </a:r>
          </a:p>
          <a:p>
            <a:pPr marL="633453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length</a:t>
            </a:r>
          </a:p>
          <a:p>
            <a:pPr marL="633453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en-US" sz="20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Sample Size</a:t>
            </a:r>
          </a:p>
          <a:p>
            <a:pPr marL="633453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Confidence</a:t>
            </a:r>
            <a:endParaRPr lang="en-US" sz="20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242" y="1492178"/>
            <a:ext cx="7242677" cy="23654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al 5"/>
          <p:cNvSpPr/>
          <p:nvPr/>
        </p:nvSpPr>
        <p:spPr bwMode="auto">
          <a:xfrm>
            <a:off x="720227" y="4492949"/>
            <a:ext cx="1652296" cy="2641279"/>
          </a:xfrm>
          <a:prstGeom prst="ellipse">
            <a:avLst/>
          </a:prstGeom>
          <a:solidFill>
            <a:srgbClr val="0D5DFF">
              <a:alpha val="20000"/>
            </a:srgbClr>
          </a:solidFill>
          <a:ln w="34925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Testing for Life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</a:t>
            </a:r>
          </a:p>
        </p:txBody>
      </p:sp>
      <p:sp>
        <p:nvSpPr>
          <p:cNvPr id="29699" name="Tijdelijke aanduiding voor inhoud 2"/>
          <p:cNvSpPr>
            <a:spLocks noGrp="1"/>
          </p:cNvSpPr>
          <p:nvPr>
            <p:ph idx="1"/>
          </p:nvPr>
        </p:nvSpPr>
        <p:spPr>
          <a:xfrm>
            <a:off x="772324" y="1647827"/>
            <a:ext cx="9757871" cy="5470525"/>
          </a:xfrm>
        </p:spPr>
        <p:txBody>
          <a:bodyPr/>
          <a:lstStyle/>
          <a:p>
            <a:pPr marL="0" indent="0"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 on determining Sample Size based on </a:t>
            </a:r>
            <a:r>
              <a:rPr lang="en-US" altLang="nl-NL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Confidence</a:t>
            </a:r>
          </a:p>
          <a:p>
            <a:pPr lvl="2"/>
            <a:endParaRPr lang="en-US" altLang="nl-NL" sz="15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09620" lvl="1" indent="0">
              <a:buNone/>
            </a:pPr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470027"/>
              </p:ext>
            </p:extLst>
          </p:nvPr>
        </p:nvGraphicFramePr>
        <p:xfrm>
          <a:off x="724693" y="2638428"/>
          <a:ext cx="9877424" cy="22859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76426"/>
                <a:gridCol w="4000499"/>
                <a:gridCol w="4000499"/>
              </a:tblGrid>
              <a:tr h="736725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Field R better than Target 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Field </a:t>
                      </a:r>
                      <a:r>
                        <a:rPr lang="en-US" sz="1800" b="1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 worse than Target 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7463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Pass test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</a:t>
                      </a: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Reliable </a:t>
                      </a:r>
                      <a:r>
                        <a:rPr lang="en-US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products are accepted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NOK - Confidence</a:t>
                      </a:r>
                      <a:r>
                        <a:rPr lang="en-US" sz="1800" baseline="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baseline="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Unreliable products are accepted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</a:tr>
              <a:tr h="77463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pass test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NOK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Reliable products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are rejected</a:t>
                      </a:r>
                      <a:endParaRPr lang="en-US" sz="180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</a:t>
                      </a: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Unreliable products are rejected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448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72320" y="1587504"/>
            <a:ext cx="9752806" cy="569912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statistically determine sample size </a:t>
            </a:r>
            <a:r>
              <a:rPr lang="en-US" sz="2401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using Confidence ?</a:t>
            </a:r>
            <a:endParaRPr lang="en-US" sz="24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1200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Case: Wind Turbine bearings for 2 test set-ups: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Zero Failure testing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 or Zero-Failure testing</a:t>
            </a:r>
          </a:p>
          <a:p>
            <a:pPr lvl="2">
              <a:lnSpc>
                <a:spcPct val="150000"/>
              </a:lnSpc>
              <a:defRPr/>
            </a:pPr>
            <a:endParaRPr lang="en-US" sz="16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lnSpc>
                <a:spcPct val="150000"/>
              </a:lnSpc>
              <a:defRPr/>
            </a:pPr>
            <a:endParaRPr lang="en-US" sz="16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defRPr/>
            </a:pPr>
            <a:endParaRPr lang="en-US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290" lvl="1" indent="-285768">
              <a:buNone/>
              <a:defRPr/>
            </a:pPr>
            <a:r>
              <a:rPr lang="en-US" sz="180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4572290" lvl="1" indent="-285768">
              <a:buNone/>
              <a:defRPr/>
            </a:pPr>
            <a:r>
              <a:rPr lang="en-US" sz="180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Set </a:t>
            </a: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 </a:t>
            </a:r>
            <a:r>
              <a:rPr lang="en-US" sz="18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major statistical drivers</a:t>
            </a: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4572000" lvl="2" indent="-179388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Confidence:	   Conf = 90%</a:t>
            </a:r>
          </a:p>
          <a:p>
            <a:pPr marL="4572000" lvl="2" indent="-179388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target:	   R</a:t>
            </a:r>
            <a:r>
              <a:rPr lang="en-US" sz="12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TARGET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90% at t</a:t>
            </a:r>
            <a:r>
              <a:rPr lang="en-US" sz="12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TARGET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1000 hours</a:t>
            </a:r>
          </a:p>
          <a:p>
            <a:pPr marL="4572000" lvl="2" indent="-179388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length:	   t</a:t>
            </a:r>
            <a:r>
              <a:rPr lang="en-US" sz="12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1500 hours</a:t>
            </a:r>
          </a:p>
          <a:p>
            <a:pPr marL="4572000" lvl="2" indent="-179388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mode:	   Wear-out bearings</a:t>
            </a:r>
          </a:p>
          <a:p>
            <a:pPr marL="4572000" lvl="2" indent="-179388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distribution:	   Weibull, Beta </a:t>
            </a:r>
            <a:r>
              <a:rPr lang="en-US" sz="1200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2.5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919" y="4772025"/>
            <a:ext cx="2181226" cy="21621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050993"/>
              </p:ext>
            </p:extLst>
          </p:nvPr>
        </p:nvGraphicFramePr>
        <p:xfrm>
          <a:off x="5268119" y="2838209"/>
          <a:ext cx="5268120" cy="1986105"/>
        </p:xfrm>
        <a:graphic>
          <a:graphicData uri="http://schemas.openxmlformats.org/drawingml/2006/table">
            <a:tbl>
              <a:tblPr firstRow="1" bandRow="1" bandCol="1">
                <a:tableStyleId>{7E9639D4-E3E2-4D34-9284-5A2195B3D0D7}</a:tableStyleId>
              </a:tblPr>
              <a:tblGrid>
                <a:gridCol w="1317030"/>
                <a:gridCol w="1317030"/>
                <a:gridCol w="1317030"/>
                <a:gridCol w="1317030"/>
              </a:tblGrid>
              <a:tr h="433957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Driver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Zero Failure test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</a:tr>
              <a:tr h="251843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# of acceptable failures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</a:tr>
              <a:tr h="269828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Sample size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</a:tr>
              <a:tr h="303803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Test time per sample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</a:tr>
              <a:tr h="269828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test time</a:t>
                      </a:r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</a:tr>
              <a:tr h="269828">
                <a:tc>
                  <a:txBody>
                    <a:bodyPr/>
                    <a:lstStyle/>
                    <a:p>
                      <a:r>
                        <a:rPr lang="en-US" sz="1000" i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Producer’s Risk</a:t>
                      </a:r>
                      <a:endParaRPr lang="en-US" sz="1000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6533" marR="66533" marT="33266" marB="33266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2" y="168276"/>
            <a:ext cx="10040937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 – Zero failure testing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571625"/>
                <a:ext cx="10040937" cy="5089525"/>
              </a:xfrm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formula, using Binomial Sampling</a:t>
                </a:r>
                <a:r>
                  <a:rPr lang="en-US" sz="2799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en-US" sz="2799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US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0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testing:</a:t>
                </a: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800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8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𝐺𝑒𝑛𝑒𝑟𝑖𝑐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𝑓𝑜𝑟𝑚𝑢𝑙𝑎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50878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𝐶𝑜𝑛𝑓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1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𝑇𝐸𝑆𝑇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0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0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 xmlns:m="http://schemas.openxmlformats.org/officeDocument/2006/math"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𝑅𝑒𝑝𝑙𝑎𝑐𝑖𝑛𝑔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𝑎𝑐𝑐𝑒𝑝𝑡𝑎𝑏𝑙𝑒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𝑓𝑎𝑖𝑙𝑢𝑟𝑒𝑠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l-NL" sz="2401" i="1" kern="1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1" i="1" kern="1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𝑧𝑒𝑟𝑜</m:t>
                        </m:r>
                      </m:e>
                    </m:d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𝑡h𝑖𝑠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401" i="1" kern="12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𝑏𝑒𝑐𝑜𝑚𝑒𝑠</m:t>
                    </m:r>
                  </m:oMath>
                </a14:m>
                <a:r>
                  <a:rPr lang="en-US" sz="2401" i="1" kern="1200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:</a:t>
                </a:r>
              </a:p>
              <a:p>
                <a:pPr marL="457229" lvl="2" indent="0" defTabSz="914458">
                  <a:spcBef>
                    <a:spcPct val="0"/>
                  </a:spcBef>
                  <a:buClrTx/>
                  <a:buNone/>
                </a:pPr>
                <a:endParaRPr lang="en-US" sz="20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57229" lvl="2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𝐶𝑜𝑛𝑓</m:t>
                          </m:r>
                        </m:e>
                      </m:d>
                      <m:r>
                        <a:rPr lang="en-US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 kern="12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 kern="12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 kern="12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e>
                        <m:sup>
                          <m:r>
                            <a:rPr lang="en-US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Cambria Math" panose="02040503050406030204" pitchFamily="18" charset="0"/>
                </a:endParaRPr>
              </a:p>
              <a:p>
                <a:pPr marL="0" lvl="2" indent="0" defTabSz="914458">
                  <a:spcBef>
                    <a:spcPct val="0"/>
                  </a:spcBef>
                  <a:buClrTx/>
                  <a:buNone/>
                </a:pPr>
                <a:endParaRPr lang="nl-NL" sz="20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𝑇h𝑢𝑠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𝑆𝑎𝑚𝑝𝑙𝑒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𝑠𝑖𝑧𝑒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1" i="1" kern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 kern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 kern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𝑇𝐸𝑆𝑇</m:t>
                          </m:r>
                        </m:sub>
                      </m:sSub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𝐶𝑜𝑛𝑓</m:t>
                              </m:r>
                            </m:e>
                          </m:d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endParaRPr lang="nl-NL" sz="600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endParaRPr lang="nl-NL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571625"/>
                <a:ext cx="10040938" cy="5089525"/>
              </a:xfrm>
              <a:blipFill rotWithShape="0">
                <a:blip r:embed="rId2"/>
                <a:stretch>
                  <a:fillRect l="-665" t="-476" b="-3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hthoek 3"/>
              <p:cNvSpPr/>
              <p:nvPr/>
            </p:nvSpPr>
            <p:spPr>
              <a:xfrm>
                <a:off x="6138579" y="6749021"/>
                <a:ext cx="4398191" cy="3694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𝑤𝑖𝑡h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𝑛𝑢𝑚𝑏𝑒𝑟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𝑎𝑐𝑐𝑒𝑝𝑡𝑎𝑏𝑙𝑒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18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𝑓𝑎𝑖𝑙𝑢𝑟𝑒𝑠</m:t>
                      </m:r>
                    </m:oMath>
                  </m:oMathPara>
                </a14:m>
                <a:endParaRPr lang="en-US" sz="1801" dirty="0"/>
              </a:p>
            </p:txBody>
          </p:sp>
        </mc:Choice>
        <mc:Fallback xmlns="">
          <p:sp>
            <p:nvSpPr>
              <p:cNvPr id="4" name="Rechthoe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574" y="6749018"/>
                <a:ext cx="439178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Afbeelding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721" y="1876432"/>
            <a:ext cx="2133600" cy="159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4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1" y="168276"/>
            <a:ext cx="9878219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 - Zero failure testing</a:t>
            </a:r>
            <a:endParaRPr lang="en-US" sz="3099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1" y="1571625"/>
                <a:ext cx="9573419" cy="5089525"/>
              </a:xfrm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 – continued</a:t>
                </a:r>
                <a:r>
                  <a:rPr lang="en-US" sz="2799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en-US" sz="2799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US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0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testing:</a:t>
                </a: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800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8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𝑈𝑠𝑖𝑛𝑔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𝑊𝑒𝑖𝑏𝑢𝑙𝑙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𝑒𝑞𝑢𝑎𝑡𝑖𝑜𝑛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𝑡h𝑖𝑠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𝑐𝑎𝑛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𝑟𝑒𝑤𝑟𝑖𝑡𝑡𝑒𝑛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𝑖𝑛𝑡𝑜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endParaRPr lang="nl-NL" sz="16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50878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</a:rPr>
                        <m:t>𝑆𝑎𝑚𝑝𝑙𝑒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𝑠𝑖𝑧𝑒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=− </m:t>
                      </m:r>
                      <m:sSup>
                        <m:sSupPr>
                          <m:ctrlPr>
                            <a:rPr lang="nl-NL" sz="240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𝑇𝐸𝑆𝑇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𝐶𝑜𝑛𝑓</m:t>
                              </m:r>
                            </m:e>
                          </m:d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r>
                  <a:rPr lang="nl-NL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nl-NL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nl-NL" sz="20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endParaRPr lang="nl-NL" sz="16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𝑆𝑖𝑛𝑐𝑒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𝑡𝑒𝑠𝑡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𝑡𝑖𝑚𝑒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𝑛𝑜𝑡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𝑒𝑞𝑢𝑎𝑙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𝑡𝑖𝑚𝑒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𝑡𝑎𝑟𝑔𝑒𝑡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𝑅𝑒𝑙𝑖𝑎𝑏𝑖𝑙𝑖𝑡𝑦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𝑑𝑒𝑓𝑖𝑛𝑒𝑑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𝑐h𝑎𝑟𝑎𝑐𝑡𝑒𝑟𝑖𝑠𝑡𝑖𝑐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𝑙𝑖𝑓𝑒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𝑡h𝑖𝑠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𝑓𝑜𝑟𝑚𝑢𝑙𝑎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𝑒𝑞𝑢𝑎𝑙𝑠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nl-NL" sz="24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endParaRPr lang="nl-NL" sz="16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44528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𝑇𝐴𝑅𝐺𝐸𝑇</m:t>
                          </m:r>
                        </m:sub>
                      </m:sSub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l-NL" sz="240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𝑇𝐴𝑅𝐺𝐸𝑇</m:t>
                                          </m:r>
                                        </m:sub>
                                      </m:sSub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nl-NL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𝑇𝐴𝑅𝐺𝐸𝑇</m:t>
                                          </m:r>
                                        </m:sub>
                                      </m:sSub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nl-NL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571625"/>
                <a:ext cx="9573419" cy="5089525"/>
              </a:xfrm>
              <a:blipFill rotWithShape="0">
                <a:blip r:embed="rId2"/>
                <a:stretch>
                  <a:fillRect l="-698" t="-476" r="-1839" b="-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3978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9" y="4193031"/>
            <a:ext cx="3972718" cy="30936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0" y="168276"/>
            <a:ext cx="9889698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 - Zero failure testing</a:t>
            </a:r>
            <a:endParaRPr lang="en-US" sz="3099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571625"/>
                <a:ext cx="10040937" cy="508952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Case: Wind turbine bearings</a:t>
                </a:r>
                <a:endParaRPr lang="en-US" sz="2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endParaRPr lang="en-US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0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testing:</a:t>
                </a:r>
                <a:endParaRPr lang="nl-NL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Thus:</a:t>
                </a:r>
              </a:p>
              <a:p>
                <a:pPr marL="0" indent="0">
                  <a:buNone/>
                </a:pPr>
                <a:endParaRPr lang="en-US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𝐶h𝑎𝑟𝑎𝑐𝑡𝑒𝑟𝑖𝑠𝑡𝑖𝑐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𝑙𝑖𝑓𝑒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l-NL" sz="20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lang="nl-NL" sz="20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𝜂</m:t>
                          </m:r>
                        </m:e>
                        <m:sub>
                          <m:r>
                            <a:rPr lang="nl-NL" sz="20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𝑇𝐴𝑅𝐺𝐸𝑇</m:t>
                          </m:r>
                        </m:sub>
                      </m:sSub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1000</m:t>
                          </m:r>
                        </m:num>
                        <m:den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l-NL" sz="240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(0.9)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2.5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=2460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h𝑜𝑢𝑟𝑠</m:t>
                      </m:r>
                    </m:oMath>
                  </m:oMathPara>
                </a14:m>
                <a:endParaRPr lang="nl-NL" sz="2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endParaRPr lang="nl-NL" sz="16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</a:rPr>
                        <m:t>𝑆𝑎𝑚𝑝𝑙𝑒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𝑠𝑖𝑧𝑒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=− </m:t>
                      </m:r>
                      <m:sSup>
                        <m:sSupPr>
                          <m:ctrlPr>
                            <a:rPr lang="nl-NL" sz="240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</a:rPr>
                                    <m:t>2460</m:t>
                                  </m:r>
                                </m:num>
                                <m:den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</a:rPr>
                                    <m:t>1500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2.5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1−0.9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nl-NL" sz="24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endParaRPr lang="nl-NL" sz="24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𝑅𝑒𝑠𝑢𝑙𝑡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7.93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𝑔𝑒𝑡𝑠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𝑟𝑜𝑢𝑛𝑑𝑒𝑑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𝑢𝑝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𝑔𝑖𝑣𝑒𝑠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𝒔𝒂𝒎𝒑𝒍𝒆</m:t>
                      </m:r>
                      <m:r>
                        <a:rPr lang="nl-NL" sz="2401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𝒔𝒊𝒛𝒆</m:t>
                      </m:r>
                      <m:r>
                        <a:rPr lang="nl-NL" sz="2401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𝒐𝒇</m:t>
                      </m:r>
                      <m:r>
                        <a:rPr lang="nl-NL" sz="2401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US" sz="2401" b="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endParaRPr lang="en-US" sz="2799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	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571625"/>
                <a:ext cx="10040938" cy="5089525"/>
              </a:xfrm>
              <a:blipFill rotWithShape="0">
                <a:blip r:embed="rId3"/>
                <a:stretch>
                  <a:fillRect l="-665" t="-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8392319" y="6829425"/>
            <a:ext cx="8382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1000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9078119" y="6829425"/>
            <a:ext cx="8382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2460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6677819" y="5153025"/>
            <a:ext cx="8382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10%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6639719" y="4689214"/>
            <a:ext cx="914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63.2%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92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1" y="168276"/>
            <a:ext cx="9954419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 - 1 or 0 failure testing</a:t>
            </a:r>
            <a:endParaRPr lang="en-US" sz="3099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571625"/>
                <a:ext cx="9774237" cy="5089525"/>
              </a:xfrm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</a:t>
                </a:r>
                <a:r>
                  <a:rPr lang="en-US" sz="2799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en-US" sz="2799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US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0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‘One or Zero Failure’ testing:</a:t>
                </a: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800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8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𝐺𝑒𝑛𝑒𝑟𝑖𝑐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𝐵𝑖𝑛𝑜𝑚𝑖𝑎𝑙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𝑓𝑜𝑟𝑚𝑢𝑙𝑎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50878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𝐶𝑜𝑛𝑓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1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𝑇𝐸𝑆𝑇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0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0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𝑅𝑒𝑝𝑙𝑎𝑐𝑖𝑛𝑔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𝑎𝑐𝑐𝑒𝑝𝑡𝑎𝑏𝑙𝑒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𝑓𝑎𝑖𝑙𝑢𝑟𝑒𝑠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 </m:t>
                      </m:r>
                      <m:d>
                        <m:dPr>
                          <m:ctrlP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𝑜𝑛𝑒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𝑜𝑟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𝑧𝑒𝑟𝑜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𝑓𝑎𝑖𝑙𝑢𝑟𝑒𝑠</m:t>
                          </m:r>
                        </m:e>
                      </m:d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</m:oMath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𝑡h𝑖𝑠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𝑏𝑒𝑐𝑜𝑚𝑒𝑠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en-US" sz="2401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44135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𝐶𝑜𝑛𝑓</m:t>
                          </m:r>
                        </m:e>
                      </m:d>
                      <m:r>
                        <a:rPr lang="en-US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401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57229" lvl="2" indent="0" defTabSz="914458">
                  <a:spcBef>
                    <a:spcPct val="0"/>
                  </a:spcBef>
                  <a:buClrTx/>
                  <a:buNone/>
                </a:pPr>
                <a:endParaRPr lang="en-US" sz="20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571625"/>
                <a:ext cx="9774238" cy="5089525"/>
              </a:xfrm>
              <a:blipFill rotWithShape="0">
                <a:blip r:embed="rId2"/>
                <a:stretch>
                  <a:fillRect l="-683" t="-476" r="-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721" y="1876432"/>
            <a:ext cx="2133600" cy="159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67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699" y="168276"/>
            <a:ext cx="9878219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 - 1 or 0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571625"/>
            <a:ext cx="9774237" cy="5089525"/>
          </a:xfrm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Generic formula – continued</a:t>
            </a:r>
            <a:r>
              <a:rPr lang="en-US" sz="2799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2799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en-US" sz="2001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‘One or Zero Failure’ testing: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hthoek 3"/>
              <p:cNvSpPr/>
              <p:nvPr/>
            </p:nvSpPr>
            <p:spPr>
              <a:xfrm>
                <a:off x="696121" y="3019427"/>
                <a:ext cx="9756650" cy="3122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𝑆𝑖𝑛𝑐𝑒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𝑡𝑒𝑠𝑡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𝑡𝑖𝑚𝑒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𝑛𝑜𝑡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𝑒𝑞𝑢𝑎𝑙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𝑡𝑖𝑚𝑒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𝑡𝑎𝑟𝑔𝑒𝑡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𝑅𝑒𝑙𝑖𝑎𝑏𝑖𝑙𝑖𝑡𝑦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𝑑𝑒𝑓𝑖𝑛𝑒𝑑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nl-NL" sz="2401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/>
                <a:endParaRPr lang="en-US" sz="2401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0878"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𝑟𝑒𝑙𝑖𝑎𝑏𝑖𝑙𝑖𝑡𝑦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𝑝𝑟𝑜𝑣𝑒𝑛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𝑇𝐸𝑆𝑇</m:t>
                          </m:r>
                        </m:sub>
                      </m:sSub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1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1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1" b="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401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1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1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𝑇𝐸𝑆𝑇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l-NL" sz="2401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2401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𝜂</m:t>
                                          </m:r>
                                        </m:e>
                                        <m:sub>
                                          <m:r>
                                            <a:rPr lang="nl-NL" sz="2401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𝑇𝐴𝑅𝐺𝐸𝑇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1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1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0878" lvl="1"/>
                <a:r>
                  <a:rPr lang="en-US" sz="2401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sz="2401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nl-NL" sz="2401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0878"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𝑐h𝑎𝑟𝑎𝑐𝑡𝑒𝑟𝑖𝑠𝑡𝑖𝑐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𝑙𝑖𝑓𝑒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𝑇𝐴𝑅𝐺𝐸𝑇</m:t>
                          </m:r>
                        </m:sub>
                      </m:sSub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1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1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1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1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US" sz="2401" b="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1" b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US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r>
                                            <a:rPr lang="en-US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𝑇𝐴𝑅𝐺𝐸𝑇</m:t>
                                          </m:r>
                                        </m:sub>
                                      </m:sSub>
                                      <m:r>
                                        <a:rPr lang="en-US" sz="2401" b="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r>
                                            <a:rPr lang="en-US" sz="2401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𝑇𝐴𝑅𝐺𝐸𝑇</m:t>
                                          </m:r>
                                        </m:sub>
                                      </m:sSub>
                                      <m:r>
                                        <a:rPr lang="en-US" sz="2401" b="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1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1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1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sz="2401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hthoe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119" y="3019425"/>
                <a:ext cx="9756649" cy="3122265"/>
              </a:xfrm>
              <a:prstGeom prst="rect">
                <a:avLst/>
              </a:prstGeom>
              <a:blipFill rotWithShape="0">
                <a:blip r:embed="rId2"/>
                <a:stretch>
                  <a:fillRect l="-125" r="-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6382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2" y="168276"/>
            <a:ext cx="10040937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 - 1 or 0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72322" y="1571631"/>
            <a:ext cx="9649619" cy="5714999"/>
          </a:xfrm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Case: Wind turbine bearings</a:t>
            </a:r>
            <a:endParaRPr lang="en-US" sz="24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en-US" sz="2001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‘One or Zero Failure’ testing:</a:t>
            </a:r>
            <a:endParaRPr lang="nl-NL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Thus:</a:t>
            </a: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16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1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hthoek 3"/>
              <p:cNvSpPr/>
              <p:nvPr/>
            </p:nvSpPr>
            <p:spPr>
              <a:xfrm>
                <a:off x="772322" y="3065914"/>
                <a:ext cx="9765078" cy="36120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𝐶h𝑎𝑟𝑎𝑐𝑡𝑒𝑟𝑖𝑠𝑡𝑖𝑐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𝑙𝑖𝑓𝑒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𝑇𝐴𝑅𝐺𝐸𝑇</m:t>
                          </m:r>
                        </m:sub>
                      </m:sSub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1000</m:t>
                          </m:r>
                        </m:num>
                        <m:den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l-NL" sz="240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nl-NL" sz="2401" b="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(0.9)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l-NL" sz="2401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2.5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=2460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h𝑜𝑢𝑟𝑠</m:t>
                      </m:r>
                    </m:oMath>
                  </m:oMathPara>
                </a14:m>
                <a:endParaRPr lang="nl-NL" sz="2401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>
                  <a:lnSpc>
                    <a:spcPct val="150000"/>
                  </a:lnSpc>
                </a:pPr>
                <a:endParaRPr lang="nl-NL" sz="1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/>
                <a14:m>
                  <m:oMath xmlns:m="http://schemas.openxmlformats.org/officeDocument/2006/math">
                    <m:sSub>
                      <m:sSubPr>
                        <m:ctrlP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𝑅𝑒𝑙𝑖𝑎𝑏𝑖𝑙𝑖𝑡𝑦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𝑡𝑜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𝑏𝑒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𝑝𝑟𝑜𝑣𝑒𝑛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𝑎𝑓𝑡𝑒𝑟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𝑡𝑒𝑠𝑡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𝑡𝑖𝑚𝑒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𝑇𝐸𝑆𝑇</m:t>
                        </m:r>
                      </m:sub>
                    </m:sSub>
                    <m:r>
                      <a:rPr lang="nl-NL" sz="2401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401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nl-NL" sz="2401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l-NL" sz="2401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l-NL" sz="2401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2401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1500</m:t>
                                    </m:r>
                                  </m:num>
                                  <m:den>
                                    <m:r>
                                      <a:rPr lang="nl-NL" sz="2401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2460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nl-NL" sz="2401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2.5</m:t>
                            </m:r>
                          </m:sup>
                        </m:sSup>
                      </m:sup>
                    </m:sSup>
                    <m:r>
                      <a:rPr lang="nl-NL" sz="2401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</m:t>
                    </m:r>
                  </m:oMath>
                </a14:m>
                <a:r>
                  <a:rPr lang="nl-NL" sz="2401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48</a:t>
                </a:r>
              </a:p>
              <a:p>
                <a:pPr marL="0" lvl="1">
                  <a:lnSpc>
                    <a:spcPct val="150000"/>
                  </a:lnSpc>
                </a:pPr>
                <a:endParaRPr lang="nl-NL" sz="2401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𝑆𝑜𝑙𝑣𝑒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1−0.9</m:t>
                          </m:r>
                        </m:e>
                      </m:d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0.748</m:t>
                          </m:r>
                        </m:e>
                        <m:sup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sz="2401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0.748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0.748</m:t>
                          </m:r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1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𝑠𝑎𝑚𝑝𝑙𝑒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𝑠𝑖𝑧𝑒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nl-NL" sz="2401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>
                  <a:lnSpc>
                    <a:spcPct val="150000"/>
                  </a:lnSpc>
                </a:pPr>
                <a:endParaRPr lang="nl-NL" sz="2401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/>
                <a:r>
                  <a:rPr lang="en-US" sz="2401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Gives, rounded up to nearest integer, a </a:t>
                </a:r>
                <a:r>
                  <a:rPr lang="en-US" sz="240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sample size n of 14</a:t>
                </a:r>
                <a:endParaRPr lang="en-US" sz="2401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hthoe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22" y="3065914"/>
                <a:ext cx="9765078" cy="3612014"/>
              </a:xfrm>
              <a:prstGeom prst="rect">
                <a:avLst/>
              </a:prstGeom>
              <a:blipFill rotWithShape="0">
                <a:blip r:embed="rId2"/>
                <a:stretch>
                  <a:fillRect l="-999" b="-2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53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Determine Sample size</a:t>
            </a:r>
            <a:endParaRPr lang="en-US" sz="3099" dirty="0"/>
          </a:p>
        </p:txBody>
      </p:sp>
      <p:sp>
        <p:nvSpPr>
          <p:cNvPr id="6" name="Rechthoek 5"/>
          <p:cNvSpPr/>
          <p:nvPr/>
        </p:nvSpPr>
        <p:spPr>
          <a:xfrm>
            <a:off x="848524" y="1495429"/>
            <a:ext cx="9753601" cy="1631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19242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buSzPct val="80000"/>
            </a:pPr>
            <a:r>
              <a:rPr lang="en-US" sz="2401" b="0" kern="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conclusion:</a:t>
            </a:r>
          </a:p>
          <a:p>
            <a:pPr marL="0" lvl="1" indent="-317523" defTabSz="1019242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b="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One or Zero Failure test requires </a:t>
            </a:r>
            <a:r>
              <a:rPr lang="en-US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</a:t>
            </a:r>
            <a:r>
              <a:rPr lang="en-US" b="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samples, with equal test time per sample, than a Zero Failure test to prove a target reliability</a:t>
            </a:r>
            <a:endParaRPr lang="nl-NL" b="0" kern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924722" y="6829425"/>
            <a:ext cx="45719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/>
            <a:r>
              <a:rPr lang="en-US" altLang="nl-NL" sz="1300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identical test time per sample, Failure Mode, Confidence (Consumer's Risk), Target Reliability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31804"/>
              </p:ext>
            </p:extLst>
          </p:nvPr>
        </p:nvGraphicFramePr>
        <p:xfrm>
          <a:off x="977846" y="4086231"/>
          <a:ext cx="9548072" cy="272287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387018"/>
                <a:gridCol w="2387018"/>
                <a:gridCol w="2387018"/>
                <a:gridCol w="2387018"/>
              </a:tblGrid>
              <a:tr h="59641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Driver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59641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Number of acceptable failures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Sample size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41753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Test time per sample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test time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12,000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21,000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156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‘Forgotten’ driver…Producer’s Risk</a:t>
            </a:r>
          </a:p>
        </p:txBody>
      </p:sp>
      <p:sp>
        <p:nvSpPr>
          <p:cNvPr id="28675" name="Tijdelijke aanduiding voor inhoud 2"/>
          <p:cNvSpPr>
            <a:spLocks noGrp="1"/>
          </p:cNvSpPr>
          <p:nvPr>
            <p:ph idx="1"/>
          </p:nvPr>
        </p:nvSpPr>
        <p:spPr>
          <a:xfrm>
            <a:off x="647703" y="1495425"/>
            <a:ext cx="10040939" cy="5470525"/>
          </a:xfrm>
        </p:spPr>
        <p:txBody>
          <a:bodyPr/>
          <a:lstStyle/>
          <a:p>
            <a:pPr marL="0" lvl="2" indent="0">
              <a:buSzPct val="80000"/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Testing for Life: statistical driver 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Confidence</a:t>
            </a:r>
          </a:p>
          <a:p>
            <a:pPr lvl="1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Confidence = 1 - Consumer's Risk</a:t>
            </a:r>
          </a:p>
          <a:p>
            <a:pPr lvl="1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Consumer's Risk = Probability that bad products have passed the reliability test</a:t>
            </a:r>
            <a:b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Example: Confidence level = 0.9 means for a developer:</a:t>
            </a:r>
            <a:b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altLang="nl-NL" sz="18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“My customer has a 10% probability that he/she receives a bad 		product, even with my current reliability testing”</a:t>
            </a:r>
          </a:p>
          <a:p>
            <a:pPr lvl="1"/>
            <a:endParaRPr lang="en-US" altLang="nl-NL" sz="2401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risk for the developer, manufacturer ?</a:t>
            </a:r>
          </a:p>
          <a:p>
            <a:pPr marL="0" indent="0" defTabSz="450878">
              <a:buNone/>
            </a:pPr>
            <a:r>
              <a:rPr lang="en-US" altLang="nl-NL" sz="27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risk of 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reliable 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 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passing reliability testing?</a:t>
            </a:r>
          </a:p>
          <a:p>
            <a:pPr marL="0" indent="0" defTabSz="450878">
              <a:buNone/>
            </a:pPr>
            <a:endParaRPr lang="en-US" altLang="nl-NL" sz="2799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 defTabSz="450878">
              <a:buNone/>
            </a:pPr>
            <a:r>
              <a:rPr lang="en-US" altLang="nl-NL" sz="27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Forgotten driver: Producer's Risk</a:t>
            </a:r>
          </a:p>
        </p:txBody>
      </p:sp>
    </p:spTree>
    <p:extLst>
      <p:ext uri="{BB962C8B-B14F-4D97-AF65-F5344CB8AC3E}">
        <p14:creationId xmlns:p14="http://schemas.microsoft.com/office/powerpoint/2010/main" val="2597516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Rejecting Reliable products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675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647827"/>
            <a:ext cx="9774237" cy="5470525"/>
          </a:xfrm>
        </p:spPr>
        <p:txBody>
          <a:bodyPr/>
          <a:lstStyle/>
          <a:p>
            <a:pPr marL="0" indent="0"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Producer's Risk ?</a:t>
            </a:r>
          </a:p>
          <a:p>
            <a:pPr lvl="2"/>
            <a:endParaRPr lang="en-US" altLang="nl-NL" sz="20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DfSS: Probability of rejecting good products</a:t>
            </a:r>
          </a:p>
          <a:p>
            <a:pPr lvl="1"/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Good = performing according to specification</a:t>
            </a:r>
          </a:p>
          <a:p>
            <a:pPr lvl="1"/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Also called </a:t>
            </a:r>
            <a:r>
              <a:rPr lang="en-US" altLang="nl-NL" sz="20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Type I error, </a:t>
            </a:r>
            <a:r>
              <a:rPr lang="en-US" altLang="nl-NL" sz="2001" i="1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n-US" altLang="nl-NL" sz="20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error, False alarm, False negative</a:t>
            </a:r>
            <a:endParaRPr lang="en-US" altLang="nl-NL" sz="20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/>
            <a:endParaRPr lang="en-US" altLang="nl-NL" sz="20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/>
            <a:endParaRPr lang="en-US" altLang="nl-NL" sz="20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Producer's Risk in Reliability &amp; Testing ?</a:t>
            </a:r>
          </a:p>
          <a:p>
            <a:pPr lvl="2"/>
            <a:endParaRPr lang="en-US" altLang="nl-NL" sz="20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Probability of </a:t>
            </a:r>
            <a:r>
              <a:rPr lang="en-US" altLang="nl-NL" sz="20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 </a:t>
            </a: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passing the Reliability test - while the products have an actual Reliability </a:t>
            </a:r>
            <a:r>
              <a:rPr lang="en-US" altLang="nl-NL" sz="20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higher</a:t>
            </a: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than proven</a:t>
            </a:r>
          </a:p>
          <a:p>
            <a:pPr lvl="1">
              <a:lnSpc>
                <a:spcPct val="114000"/>
              </a:lnSpc>
            </a:pPr>
            <a:r>
              <a:rPr lang="en-US" altLang="nl-NL" sz="20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Probability of rejecting Reliable products</a:t>
            </a:r>
          </a:p>
          <a:p>
            <a:pPr marL="1019242" lvl="2" indent="0">
              <a:lnSpc>
                <a:spcPct val="114000"/>
              </a:lnSpc>
              <a:buNone/>
            </a:pPr>
            <a:r>
              <a:rPr lang="en-US" altLang="nl-NL" sz="16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NOTE: Related Term ‘Probability of Passing’ PoP: Producer’s Risk = 1 - PoP</a:t>
            </a:r>
            <a:endParaRPr lang="en-US" altLang="nl-NL" sz="1801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Rejecting Reliable products</a:t>
            </a:r>
          </a:p>
        </p:txBody>
      </p:sp>
      <p:sp>
        <p:nvSpPr>
          <p:cNvPr id="29699" name="Tijdelijke aanduiding voor inhoud 2"/>
          <p:cNvSpPr>
            <a:spLocks noGrp="1"/>
          </p:cNvSpPr>
          <p:nvPr>
            <p:ph idx="1"/>
          </p:nvPr>
        </p:nvSpPr>
        <p:spPr>
          <a:xfrm>
            <a:off x="772324" y="1647827"/>
            <a:ext cx="9757871" cy="5470525"/>
          </a:xfrm>
        </p:spPr>
        <p:txBody>
          <a:bodyPr/>
          <a:lstStyle/>
          <a:p>
            <a:pPr marL="0" indent="0"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Knowledge required on Actual Reliability in the 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Field</a:t>
            </a:r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/>
            <a:endParaRPr lang="en-US" altLang="nl-NL" sz="15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8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altLang="nl-NL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statistically determine Producer's Risk in Testing for Life, for specified Sample Size ?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793491"/>
              </p:ext>
            </p:extLst>
          </p:nvPr>
        </p:nvGraphicFramePr>
        <p:xfrm>
          <a:off x="724693" y="2638428"/>
          <a:ext cx="9877424" cy="22859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76426"/>
                <a:gridCol w="4000499"/>
                <a:gridCol w="4000499"/>
              </a:tblGrid>
              <a:tr h="736725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Actual R better than Target 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Actual </a:t>
                      </a:r>
                      <a:r>
                        <a:rPr lang="en-US" sz="1800" b="1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 worse than Target R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7463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Pass test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</a:t>
                      </a: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Reliable </a:t>
                      </a:r>
                      <a:r>
                        <a:rPr lang="en-US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products are accepted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Consumer's Risk</a:t>
                      </a:r>
                      <a:r>
                        <a:rPr lang="en-US" sz="1800" baseline="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baseline="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Unreliable products are accepted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</a:tr>
              <a:tr h="77463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pass test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Producer's Risk</a:t>
                      </a:r>
                      <a:r>
                        <a:rPr lang="en-US" sz="18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Reliable products</a:t>
                      </a:r>
                      <a:r>
                        <a:rPr lang="en-US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are rejected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</a:t>
                      </a: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Unreliable products are rejected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35" marB="45735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Rejecting Reliable products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jdelijke aanduiding voor inhoud 4"/>
              <p:cNvSpPr>
                <a:spLocks noGrp="1"/>
              </p:cNvSpPr>
              <p:nvPr>
                <p:ph idx="1"/>
              </p:nvPr>
            </p:nvSpPr>
            <p:spPr>
              <a:xfrm>
                <a:off x="848524" y="1769920"/>
                <a:ext cx="9448801" cy="51896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formula:</a:t>
                </a:r>
                <a:r>
                  <a:rPr lang="en-US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derived from Confidence formula</a:t>
                </a:r>
              </a:p>
              <a:p>
                <a:pPr marL="0" lvl="1">
                  <a:buNone/>
                </a:pPr>
                <a:endParaRPr lang="en-US" sz="11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0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𝐺𝑒𝑛𝑒𝑟𝑖𝑐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𝐵𝑖𝑛𝑜𝑚𝑖𝑎𝑙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𝑓𝑜𝑟𝑚𝑢𝑙𝑎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𝑢𝑠𝑖𝑛𝑔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𝐶𝑜𝑛𝑓𝑖𝑑𝑒𝑛𝑐𝑒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𝑤𝑎𝑠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nl-NL" sz="240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endParaRPr lang="nl-NL" sz="140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579474" lvl="2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𝐶𝑜𝑛𝑓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1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𝑇𝐸𝑆𝑇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4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2" indent="0">
                  <a:buNone/>
                </a:pPr>
                <a:endParaRPr lang="nl-NL" sz="140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2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𝑅𝑒𝑝𝑙𝑎𝑐𝑒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𝐶𝑜𝑛𝑓𝑖𝑑𝑒𝑛𝑐𝑒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𝑤𝑖𝑡h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𝑃𝑟𝑜𝑑𝑢𝑐𝑒</m:t>
                      </m:r>
                      <m:sSup>
                        <m:sSupPr>
                          <m:ctrlPr>
                            <a:rPr lang="nl-NL" sz="2401" i="1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l-NL" sz="2401" i="1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𝑅𝑖𝑠𝑘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𝑇𝐸𝑆𝑇</m:t>
                          </m:r>
                        </m:sub>
                      </m:sSub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𝑤𝑖𝑡h</m:t>
                      </m:r>
                      <m:sSub>
                        <m:sSubPr>
                          <m:ctrlPr>
                            <a:rPr lang="en-US" sz="2401" i="1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nl-NL" sz="24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2" indent="0">
                  <a:buNone/>
                </a:pPr>
                <a:endParaRPr lang="nl-NL" sz="14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509620" lvl="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1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𝐴𝐶𝑇𝑈𝐴𝐿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</m:oMath>
                  </m:oMathPara>
                </a14:m>
                <a:endParaRPr lang="nl-NL" sz="2401" i="1" dirty="0">
                  <a:latin typeface="Verdana" panose="020B0604030504040204" pitchFamily="34" charset="0"/>
                  <a:ea typeface="Cambria Math" panose="02040503050406030204" pitchFamily="18" charset="0"/>
                </a:endParaRPr>
              </a:p>
              <a:p>
                <a:pPr marL="0" lvl="3" indent="0">
                  <a:buNone/>
                </a:pPr>
                <a:endParaRPr lang="nl-NL" sz="1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𝑊h𝑎𝑡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?…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𝑤𝑖𝑙𝑙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𝑒𝑥𝑝𝑙𝑎𝑖𝑛𝑒𝑑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𝑢𝑠𝑖𝑛𝑔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𝑐𝑎𝑠𝑒𝑠</m:t>
                      </m:r>
                    </m:oMath>
                  </m:oMathPara>
                </a14:m>
                <a:endParaRPr lang="nl-NL" sz="240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Tijdelijke aanduiding voor inhou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8519" y="1769921"/>
                <a:ext cx="9448800" cy="5261957"/>
              </a:xfrm>
              <a:prstGeom prst="rect">
                <a:avLst/>
              </a:prstGeom>
              <a:blipFill rotWithShape="0">
                <a:blip r:embed="rId2"/>
                <a:stretch>
                  <a:fillRect l="-707" t="-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1801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Zero Failure testing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jdelijke aanduiding voor inhoud 4"/>
              <p:cNvSpPr>
                <a:spLocks noGrp="1"/>
              </p:cNvSpPr>
              <p:nvPr>
                <p:ph idx="1"/>
              </p:nvPr>
            </p:nvSpPr>
            <p:spPr>
              <a:xfrm>
                <a:off x="696121" y="1731618"/>
                <a:ext cx="9296401" cy="4718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spcBef>
                    <a:spcPts val="0"/>
                  </a:spcBef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</a:t>
                </a:r>
                <a: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testing:</a:t>
                </a: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800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8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𝐵𝑖𝑛𝑜𝑚𝑖𝑎𝑙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𝑓𝑜𝑟𝑚𝑢𝑙𝑎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𝑓𝑜𝑟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𝑃𝑟𝑜𝑑𝑢𝑐𝑒</m:t>
                      </m:r>
                      <m:sSup>
                        <m:sSupPr>
                          <m:ctrlP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𝑟</m:t>
                          </m:r>
                        </m:e>
                        <m:sup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𝑅𝑖𝑠𝑘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 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6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509620" lvl="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𝐴𝐶𝑇𝑈𝐴𝐿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3" indent="0"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𝑅𝑒𝑝𝑙𝑎𝑐𝑖𝑛𝑔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𝑛𝑢𝑚𝑏𝑒𝑟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𝑎𝑐𝑐𝑒𝑝𝑡𝑎𝑏𝑙𝑒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𝑓𝑎𝑖𝑙𝑢𝑟𝑒𝑠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𝑏𝑦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𝑧𝑒𝑟𝑜</m:t>
                          </m:r>
                        </m:e>
                      </m:d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𝑡h𝑖𝑠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𝑏𝑒𝑐𝑜𝑚𝑒𝑠</m:t>
                      </m:r>
                      <m:r>
                        <m:rPr>
                          <m:nor/>
                        </m:rPr>
                        <a:rPr lang="en-US" sz="2401" i="1" kern="12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panose="020B0604030504040204" pitchFamily="34" charset="0"/>
                        </a:rPr>
                        <m:t>: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3" indent="0">
                  <a:buNone/>
                </a:pPr>
                <a:endParaRPr lang="en-US" sz="2401" i="1" kern="12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509620" lvl="4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101" i="1" kern="1200" dirty="0">
                  <a:solidFill>
                    <a:srgbClr val="FF66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Tijdelijke aanduiding voor inhou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6119" y="1731617"/>
                <a:ext cx="9296400" cy="4716808"/>
              </a:xfrm>
              <a:prstGeom prst="rect">
                <a:avLst/>
              </a:prstGeom>
              <a:blipFill rotWithShape="0">
                <a:blip r:embed="rId2"/>
                <a:stretch>
                  <a:fillRect l="-718" t="-513" r="-32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720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Zero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jdelijke aanduiding voor inhoud 4"/>
              <p:cNvSpPr>
                <a:spLocks noGrp="1"/>
              </p:cNvSpPr>
              <p:nvPr>
                <p:ph idx="1"/>
              </p:nvPr>
            </p:nvSpPr>
            <p:spPr>
              <a:xfrm>
                <a:off x="647701" y="1724028"/>
                <a:ext cx="9573419" cy="4819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spcBef>
                    <a:spcPts val="0"/>
                  </a:spcBef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</a:t>
                </a:r>
                <a: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testing:</a:t>
                </a: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𝑓𝑎𝑐𝑡𝑜𝑟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NL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nl-NL" sz="240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ln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⁡(1−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𝐶𝑜𝑛𝑓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</m:oMath>
                  </m:oMathPara>
                </a14:m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𝑖𝑚𝑝𝑟𝑜𝑣𝑒𝑚𝑒𝑛𝑡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𝑟𝑎𝑡𝑖𝑜</m:t>
                      </m:r>
                    </m:oMath>
                  </m:oMathPara>
                </a14:m>
                <a:r>
                  <a:rPr lang="nl-NL" sz="2401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nl-NL" sz="2401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80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Tijdelijke aanduiding voor inhou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724025"/>
                <a:ext cx="9573419" cy="4818439"/>
              </a:xfrm>
              <a:prstGeom prst="rect">
                <a:avLst/>
              </a:prstGeom>
              <a:blipFill rotWithShape="0">
                <a:blip r:embed="rId2"/>
                <a:stretch>
                  <a:fillRect l="-698" t="-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525" y="3746473"/>
            <a:ext cx="6324599" cy="346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78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Zero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713585" y="1800225"/>
                <a:ext cx="9823816" cy="5089525"/>
              </a:xfrm>
            </p:spPr>
            <p:txBody>
              <a:bodyPr/>
              <a:lstStyle/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Case: Wind turbine bearings</a:t>
                </a:r>
                <a:endParaRPr lang="en-US" sz="24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testing:</a:t>
                </a:r>
                <a:endParaRPr lang="nl-NL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lnSpc>
                    <a:spcPct val="114000"/>
                  </a:lnSpc>
                  <a:buNone/>
                </a:pPr>
                <a:endParaRPr lang="nl-NL" sz="16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𝑡h𝑖𝑠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𝑐𝑎𝑠𝑒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𝑒𝑥𝑝𝑒𝑐𝑡𝑒𝑑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𝑎𝑠𝑠𝑢𝑚𝑒𝑑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𝑖𝑚𝑝𝑟𝑜𝑣𝑒𝑚𝑒𝑛𝑡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𝑟𝑎𝑡𝑖𝑜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𝑚𝑒𝑎𝑛𝑖𝑛𝑔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𝑏𝑒𝑎𝑟𝑖𝑛𝑔𝑠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𝑡𝑤𝑖𝑐𝑒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𝑔𝑜𝑜𝑑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𝑝𝑟𝑜𝑣𝑒𝑛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𝑚𝑒𝑎𝑛𝑖𝑛𝑔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𝑓𝑖𝑒𝑙𝑑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𝑝𝑒𝑟𝑓𝑜𝑟𝑚𝑎𝑛𝑐𝑒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90%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𝑟𝑒𝑙𝑖𝑎𝑏𝑖𝑙𝑖𝑡𝑦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2000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h𝑜𝑢𝑟𝑠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𝑤h𝑖𝑙𝑒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𝑝𝑟𝑜𝑣𝑒𝑛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90%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𝑟𝑒𝑙𝑖𝑎𝑏𝑖𝑙𝑖𝑡𝑦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𝑎𝑡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1000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h𝑜𝑢𝑟𝑠</m:t>
                          </m:r>
                        </m:e>
                      </m:d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𝑤𝑖𝑡h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NL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nl-NL" sz="240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ln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⁡(1−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𝐶𝑜𝑛𝑓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sup>
                      </m:sSup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0.608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0.608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2.5</m:t>
                              </m:r>
                            </m:sup>
                          </m:sSup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=0.95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3581" y="1800225"/>
                <a:ext cx="9823816" cy="5089525"/>
              </a:xfrm>
              <a:blipFill rotWithShape="0">
                <a:blip r:embed="rId2"/>
                <a:stretch>
                  <a:fillRect l="-680" t="-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2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Zero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713588" y="1800225"/>
                <a:ext cx="9975058" cy="5089525"/>
              </a:xfrm>
            </p:spPr>
            <p:txBody>
              <a:bodyPr/>
              <a:lstStyle/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Case: Wind turbine bearings</a:t>
                </a:r>
                <a:endParaRPr lang="en-US" sz="24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testing:</a:t>
                </a:r>
                <a:endParaRPr lang="nl-NL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Thus:</a:t>
                </a:r>
              </a:p>
              <a:p>
                <a:pPr marL="0" indent="0">
                  <a:buNone/>
                </a:pPr>
                <a:endParaRPr lang="en-US" sz="180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44528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44528" lvl="1" indent="0">
                  <a:buNone/>
                </a:pPr>
                <a:endParaRPr lang="nl-NL" sz="18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𝐹𝑜𝑟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𝑒𝑎𝑟𝑙𝑖𝑒𝑟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𝑑𝑒𝑡𝑒𝑟𝑚𝑖𝑛𝑒𝑑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𝑠𝑎𝑚𝑝𝑙𝑒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𝑠𝑖𝑧𝑒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8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𝐴𝑐𝑡𝑢𝑎𝑙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0.95: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44528" lvl="1" indent="0">
                  <a:buNone/>
                </a:pPr>
                <a:endParaRPr lang="en-US" sz="1801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44528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0.95</m:t>
                          </m:r>
                        </m:e>
                        <m: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44528" lvl="1" indent="0">
                  <a:buNone/>
                </a:pPr>
                <a:endParaRPr lang="nl-NL" sz="18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𝑃𝑟𝑜𝑑𝑢𝑐𝑒</m:t>
                      </m:r>
                      <m:sSup>
                        <m:sSup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𝑅𝑖𝑠𝑘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𝑍𝑒𝑟𝑜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𝐹𝑎𝑖𝑙𝑢𝑟𝑒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𝑇𝑒𝑠𝑡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0.337 −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34%</m:t>
                      </m:r>
                    </m:oMath>
                  </m:oMathPara>
                </a14:m>
                <a:endParaRPr lang="en-US" sz="2401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4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So</a:t>
                </a:r>
                <a:r>
                  <a:rPr lang="en-US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: you have </a:t>
                </a: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34%</a:t>
                </a:r>
                <a:r>
                  <a:rPr lang="en-US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probability of rejecting the reliable products</a:t>
                </a:r>
                <a:endParaRPr lang="en-US" sz="2401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3580" y="1800225"/>
                <a:ext cx="9975057" cy="5089525"/>
              </a:xfrm>
              <a:blipFill rotWithShape="0">
                <a:blip r:embed="rId2"/>
                <a:stretch>
                  <a:fillRect l="-670" t="-476" r="-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50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One or Zero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jdelijke aanduiding voor inhoud 4"/>
              <p:cNvSpPr>
                <a:spLocks noGrp="1"/>
              </p:cNvSpPr>
              <p:nvPr>
                <p:ph idx="1"/>
              </p:nvPr>
            </p:nvSpPr>
            <p:spPr>
              <a:xfrm>
                <a:off x="772318" y="1800232"/>
                <a:ext cx="9916319" cy="47396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spcBef>
                    <a:spcPts val="0"/>
                  </a:spcBef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</a:t>
                </a:r>
                <a: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‘One or Zero failure’ testing:</a:t>
                </a: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800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801" i="1" kern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𝐵𝑖𝑛𝑜𝑚𝑖𝑎𝑙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𝑓𝑜𝑟𝑚𝑢𝑙𝑎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𝑓𝑜𝑟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𝑃𝑟𝑜𝑑𝑢𝑐𝑒</m:t>
                      </m:r>
                      <m:sSup>
                        <m:sSupPr>
                          <m:ctrlP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𝑟</m:t>
                          </m:r>
                        </m:e>
                        <m:sup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𝑅𝑖𝑠𝑘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 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6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509620" lvl="3" indent="0">
                  <a:buClr>
                    <a:srgbClr val="00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d>
                            <m:dPr>
                              <m:ctrlPr>
                                <a:rPr lang="en-US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US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l-NL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𝐴𝐶𝑇𝑈𝐴𝐿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  <m:r>
                        <a:rPr lang="en-US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</m:oMath>
                  </m:oMathPara>
                </a14:m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3" indent="0">
                  <a:buClr>
                    <a:srgbClr val="000000"/>
                  </a:buClr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3" indent="0">
                  <a:buClr>
                    <a:srgbClr val="00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𝑅𝑒𝑝𝑙𝑎𝑐𝑖𝑛𝑔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𝑛𝑢𝑚𝑏𝑒𝑟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𝑎𝑐𝑐𝑒𝑝𝑡𝑎𝑏𝑙𝑒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𝑓𝑎𝑖𝑙𝑢𝑟𝑒𝑠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𝑏𝑦</m:t>
                      </m:r>
                      <m:r>
                        <a:rPr lang="nl-NL" sz="2401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d>
                        <m:dPr>
                          <m:ctrlP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𝑜𝑛𝑒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𝑜𝑟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𝑧𝑒𝑟𝑜</m:t>
                          </m:r>
                        </m:e>
                      </m:d>
                      <m:r>
                        <m:rPr>
                          <m:nor/>
                        </m:rPr>
                        <a:rPr lang="en-US" sz="2401" i="1" kern="12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panose="020B0604030504040204" pitchFamily="34" charset="0"/>
                        </a:rPr>
                        <m:t>:</m:t>
                      </m:r>
                    </m:oMath>
                  </m:oMathPara>
                </a14:m>
                <a:endParaRPr lang="nl-NL" sz="2401" i="1" kern="12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3" indent="0">
                  <a:buNone/>
                </a:pPr>
                <a:endParaRPr lang="en-US" sz="2401" i="1" kern="120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509620" lvl="4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1 − </m:t>
                          </m:r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1" i="1" kern="1200" dirty="0">
                  <a:solidFill>
                    <a:srgbClr val="FF66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ijdelijke aanduiding voor inhou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2318" y="1800225"/>
                <a:ext cx="9916319" cy="4738224"/>
              </a:xfrm>
              <a:prstGeom prst="rect">
                <a:avLst/>
              </a:prstGeom>
              <a:blipFill rotWithShape="0">
                <a:blip r:embed="rId2"/>
                <a:stretch>
                  <a:fillRect l="-674" t="-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3303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One or Zero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jdelijke aanduiding voor inhoud 4"/>
              <p:cNvSpPr>
                <a:spLocks noGrp="1"/>
              </p:cNvSpPr>
              <p:nvPr>
                <p:ph idx="1"/>
              </p:nvPr>
            </p:nvSpPr>
            <p:spPr>
              <a:xfrm>
                <a:off x="647701" y="1724028"/>
                <a:ext cx="9573419" cy="46525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spcBef>
                    <a:spcPts val="0"/>
                  </a:spcBef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Generic formula</a:t>
                </a:r>
                <a: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/>
                </a:r>
                <a:br>
                  <a:rPr lang="en-US" sz="2799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‘One or Zero failure’ testing:</a:t>
                </a: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𝑓𝑎𝑐𝑡𝑜𝑟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1" i="1" dirty="0">
                  <a:latin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</m:oMath>
                  </m:oMathPara>
                </a14:m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𝑖𝑚𝑝𝑟𝑜𝑣𝑒𝑚𝑒𝑛𝑡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𝑟𝑎𝑡𝑖𝑜</m:t>
                      </m:r>
                    </m:oMath>
                  </m:oMathPara>
                </a14:m>
                <a:r>
                  <a:rPr lang="nl-NL" sz="2401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nl-NL" sz="2401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endParaRPr>
              </a:p>
              <a:p>
                <a:pPr marL="0" lvl="1" indent="0" defTabSz="914458">
                  <a:spcBef>
                    <a:spcPct val="0"/>
                  </a:spcBef>
                  <a:buClrTx/>
                  <a:buNone/>
                </a:pPr>
                <a:endParaRPr lang="nl-NL" sz="180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Tijdelijke aanduiding voor inhou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724025"/>
                <a:ext cx="9573419" cy="4651214"/>
              </a:xfrm>
              <a:prstGeom prst="rect">
                <a:avLst/>
              </a:prstGeom>
              <a:blipFill rotWithShape="0">
                <a:blip r:embed="rId2"/>
                <a:stretch>
                  <a:fillRect l="-698" t="-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044" y="3754431"/>
            <a:ext cx="6310079" cy="345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49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One or Zero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713588" y="1800225"/>
                <a:ext cx="9708358" cy="5089525"/>
              </a:xfrm>
            </p:spPr>
            <p:txBody>
              <a:bodyPr/>
              <a:lstStyle/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Case: Wind turbine bearings</a:t>
                </a:r>
                <a:endParaRPr lang="en-US" sz="24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‘One or Zero Failure’ testing:</a:t>
                </a:r>
                <a:endParaRPr lang="nl-NL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lnSpc>
                    <a:spcPct val="114000"/>
                  </a:lnSpc>
                  <a:buClr>
                    <a:srgbClr val="000000"/>
                  </a:buClr>
                  <a:buNone/>
                </a:pPr>
                <a:endParaRPr lang="nl-NL" sz="16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𝑡h𝑖𝑠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𝑐𝑎𝑠𝑒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𝑒𝑥𝑝𝑒𝑐𝑡𝑒𝑑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𝑎𝑠𝑠𝑢𝑚𝑒𝑑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𝑖𝑚𝑝𝑟𝑜𝑣𝑒𝑚𝑒𝑛𝑡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𝑟𝑎𝑡𝑖𝑜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𝑚𝑒𝑎𝑛𝑖𝑛𝑔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𝑏𝑒𝑎𝑟𝑖𝑛𝑔𝑠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𝑡𝑤𝑖𝑐𝑒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𝑔𝑜𝑜𝑑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𝑝𝑟𝑜𝑣𝑒𝑛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𝑚𝑒𝑎𝑛𝑖𝑛𝑔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𝑓𝑖𝑒𝑙𝑑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𝑝𝑒𝑟𝑓𝑜𝑟𝑚𝑎𝑛𝑐𝑒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90%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𝑟𝑒𝑙𝑖𝑎𝑏𝑖𝑙𝑖𝑡𝑦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2000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h𝑜𝑢𝑟𝑠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𝑤h𝑖𝑙𝑒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𝑝𝑟𝑜𝑣𝑒𝑛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90%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𝑟𝑒𝑙𝑖𝑎𝑏𝑖𝑙𝑖𝑡𝑦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𝑎𝑡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1000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h𝑜𝑢𝑟𝑠</m:t>
                          </m:r>
                        </m:e>
                      </m:d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𝑤𝑖𝑡h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den>
                      </m:f>
                      <m:r>
                        <a:rPr lang="nl-NL" sz="240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1500</m:t>
                          </m:r>
                        </m:num>
                        <m:den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2460</m:t>
                          </m:r>
                        </m:den>
                      </m:f>
                      <m:r>
                        <a:rPr lang="nl-NL" sz="2401" i="1">
                          <a:latin typeface="Cambria Math" panose="02040503050406030204" pitchFamily="18" charset="0"/>
                        </a:rPr>
                        <m:t>=0.610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0.610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2.5</m:t>
                              </m:r>
                            </m:sup>
                          </m:sSup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=0.95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42959" lvl="1" indent="0">
                  <a:lnSpc>
                    <a:spcPct val="114000"/>
                  </a:lnSpc>
                  <a:buNone/>
                </a:pPr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3581" y="1800225"/>
                <a:ext cx="9708357" cy="5089525"/>
              </a:xfrm>
              <a:blipFill rotWithShape="0">
                <a:blip r:embed="rId2"/>
                <a:stretch>
                  <a:fillRect l="-688" t="-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294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 – One or Zero failure testing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816102"/>
                <a:ext cx="10040937" cy="5089525"/>
              </a:xfrm>
            </p:spPr>
            <p:txBody>
              <a:bodyPr/>
              <a:lstStyle/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Case: Wind turbine bearings</a:t>
                </a:r>
                <a:endParaRPr lang="en-US" sz="24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6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‘One or Zero Failure’ testing:</a:t>
                </a:r>
                <a:endParaRPr lang="nl-NL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Thus:</a:t>
                </a:r>
              </a:p>
              <a:p>
                <a:pPr marL="0" indent="0">
                  <a:buNone/>
                </a:pPr>
                <a:endParaRPr lang="en-US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44528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1 − </m:t>
                          </m:r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𝐹𝑜𝑟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𝑒𝑎𝑟𝑙𝑖𝑒𝑟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𝑑𝑒𝑡𝑒𝑟𝑚𝑖𝑛𝑒𝑑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𝑠𝑎𝑚𝑝𝑙𝑒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𝑠𝑖𝑧𝑒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14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𝐴𝑐𝑡𝑢𝑎𝑙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0.95: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44528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0.95</m:t>
                          </m:r>
                        </m:e>
                        <m: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+14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1 −0.95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0.95</m:t>
                          </m:r>
                        </m:e>
                        <m: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</a:rPr>
                        <m:t>𝑃𝑟𝑜𝑑𝑢𝑐𝑒</m:t>
                      </m:r>
                      <m:sSup>
                        <m:sSupPr>
                          <m:ctrlPr>
                            <a:rPr lang="nl-NL" sz="240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l-NL" sz="240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𝑅𝑖𝑠𝑘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𝑂𝑛𝑒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𝑍𝑒𝑟𝑜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𝐹𝑎𝑖𝑙𝑢𝑟𝑒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𝑇𝑒𝑠𝑡</m:t>
                      </m:r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0.153 −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15%</m:t>
                      </m:r>
                    </m:oMath>
                  </m:oMathPara>
                </a14:m>
                <a:endParaRPr lang="en-US" sz="2401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endParaRPr lang="en-US" sz="10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indent="0">
                  <a:buNone/>
                </a:pPr>
                <a:r>
                  <a:rPr lang="en-US" sz="24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So</a:t>
                </a:r>
                <a:r>
                  <a:rPr lang="en-US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: you have </a:t>
                </a: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15%</a:t>
                </a:r>
                <a:r>
                  <a:rPr lang="en-US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probability of rejecting the reliable products</a:t>
                </a:r>
                <a:endParaRPr lang="en-US" sz="2401" dirty="0"/>
              </a:p>
              <a:p>
                <a:pPr marL="0" lvl="1" indent="0">
                  <a:buNone/>
                </a:pPr>
                <a:endParaRPr lang="en-US" sz="2401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816100"/>
                <a:ext cx="10040938" cy="5089525"/>
              </a:xfrm>
              <a:blipFill rotWithShape="0">
                <a:blip r:embed="rId2"/>
                <a:stretch>
                  <a:fillRect l="-665" t="-476" b="-1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51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Producer's Risk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848522" y="1571629"/>
            <a:ext cx="9677401" cy="2405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40000"/>
              </a:lnSpc>
              <a:buNone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Second Conclusion:</a:t>
            </a:r>
          </a:p>
          <a:p>
            <a:pPr marL="0" lvl="1">
              <a:lnSpc>
                <a:spcPct val="140000"/>
              </a:lnSpc>
              <a:buNone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One or Zero Failure test has a </a:t>
            </a:r>
            <a:r>
              <a:rPr lang="en-US" sz="20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lower</a:t>
            </a: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Producer’s Risk than </a:t>
            </a:r>
            <a:b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Zero Failure test</a:t>
            </a:r>
            <a:b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providing the tests both are set up to prove the same target reliability (see first conclusion – requiring more samples)</a:t>
            </a:r>
            <a:endParaRPr lang="en-US" sz="1100" i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467522" y="6829425"/>
            <a:ext cx="73913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/>
            <a:r>
              <a:rPr lang="en-US" altLang="nl-NL" sz="1300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identical test time per sample, Failure Mode, Confidence (Consumer's Risk), </a:t>
            </a:r>
            <a:r>
              <a:rPr lang="en-US" altLang="nl-NL" sz="1300" b="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target </a:t>
            </a:r>
            <a:r>
              <a:rPr lang="en-US" altLang="nl-NL" sz="1300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Reliability, AND </a:t>
            </a:r>
            <a:r>
              <a:rPr lang="en-US" altLang="nl-NL" sz="1300" b="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improvement ratio r</a:t>
            </a:r>
            <a:endParaRPr lang="en-US" altLang="nl-NL" sz="1300" b="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045769"/>
              </p:ext>
            </p:extLst>
          </p:nvPr>
        </p:nvGraphicFramePr>
        <p:xfrm>
          <a:off x="977846" y="4086231"/>
          <a:ext cx="9548072" cy="272287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387018"/>
                <a:gridCol w="2387018"/>
                <a:gridCol w="2387018"/>
                <a:gridCol w="2387018"/>
              </a:tblGrid>
              <a:tr h="59641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Driver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59641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Number of acceptable failures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Sample size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41753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Test time per sample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test time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12,000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21,000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Producer’s Risk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34%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15%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9020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720" y="2651132"/>
            <a:ext cx="5435600" cy="35687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1" y="1571631"/>
            <a:ext cx="9878219" cy="5546725"/>
          </a:xfr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en-US" sz="31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Question:</a:t>
            </a:r>
          </a:p>
          <a:p>
            <a:pPr marL="365146" lvl="1" indent="0">
              <a:lnSpc>
                <a:spcPct val="140000"/>
              </a:lnSpc>
              <a:buNone/>
            </a:pPr>
            <a:r>
              <a:rPr lang="en-US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optimize Test for Life on Sample size for specific Consumer's Risk (confidence) and specific Producer's Risk ?</a:t>
            </a:r>
          </a:p>
          <a:p>
            <a:pPr lvl="1">
              <a:lnSpc>
                <a:spcPct val="140000"/>
              </a:lnSpc>
            </a:pPr>
            <a:endParaRPr lang="en-US" sz="2799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40000"/>
              </a:lnSpc>
              <a:buNone/>
            </a:pP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sz="31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Answer:</a:t>
            </a:r>
          </a:p>
          <a:p>
            <a:pPr marL="365146" lvl="1" indent="0">
              <a:lnSpc>
                <a:spcPct val="140000"/>
              </a:lnSpc>
              <a:buNone/>
            </a:pPr>
            <a:r>
              <a:rPr lang="en-US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the principles of Operating Characteristic Curves to distinguish between Reliability Testing plans.</a:t>
            </a:r>
          </a:p>
        </p:txBody>
      </p:sp>
    </p:spTree>
    <p:extLst>
      <p:ext uri="{BB962C8B-B14F-4D97-AF65-F5344CB8AC3E}">
        <p14:creationId xmlns:p14="http://schemas.microsoft.com/office/powerpoint/2010/main" val="28710986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OC curves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747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647831"/>
            <a:ext cx="9774237" cy="5165725"/>
          </a:xfrm>
        </p:spPr>
        <p:txBody>
          <a:bodyPr/>
          <a:lstStyle/>
          <a:p>
            <a:pPr marL="0" indent="0">
              <a:lnSpc>
                <a:spcPct val="115000"/>
              </a:lnSpc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Operating Characteristic curves (OC curves)</a:t>
            </a:r>
          </a:p>
          <a:p>
            <a:pPr lvl="1">
              <a:lnSpc>
                <a:spcPct val="115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Derived from Power curves in statistical sampling</a:t>
            </a:r>
          </a:p>
          <a:p>
            <a:pPr lvl="1">
              <a:lnSpc>
                <a:spcPct val="115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Quality Control: Relationship between Probability of Acceptance P(A) and Percent Defective in a lot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724" y="3684413"/>
            <a:ext cx="5029199" cy="3221214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4963323" y="4738103"/>
            <a:ext cx="2590800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1" b="0" i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specific Sampling Plan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982124" y="3629031"/>
            <a:ext cx="4724399" cy="3694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1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Illustrative OC curve in Quality Control</a:t>
            </a:r>
          </a:p>
        </p:txBody>
      </p:sp>
      <p:sp>
        <p:nvSpPr>
          <p:cNvPr id="5" name="Rechthoek 4"/>
          <p:cNvSpPr/>
          <p:nvPr/>
        </p:nvSpPr>
        <p:spPr bwMode="auto">
          <a:xfrm>
            <a:off x="4353725" y="6584953"/>
            <a:ext cx="2590800" cy="24288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19" rIns="91440" bIns="45719" numCol="1" rtlCol="0" anchor="t" anchorCtr="0" compatLnSpc="1">
            <a:prstTxWarp prst="textNoShape">
              <a:avLst/>
            </a:prstTxWarp>
          </a:bodyPr>
          <a:lstStyle/>
          <a:p>
            <a:pPr defTabSz="914458" eaLnBrk="1" hangingPunct="1"/>
            <a:endParaRPr lang="en-US" sz="4002" b="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OC curves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747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571631"/>
            <a:ext cx="9774237" cy="5546725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Operating Characteristic Curves in Reliability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 ‘Probability of Acceptance’ versus ‘Percentage Defective’, but:</a:t>
            </a:r>
          </a:p>
          <a:p>
            <a:pPr lvl="2">
              <a:lnSpc>
                <a:spcPct val="114000"/>
              </a:lnSpc>
              <a:buFont typeface="Wingdings" panose="05000000000000000000" pitchFamily="2" charset="2"/>
              <a:buChar char="§"/>
            </a:pPr>
            <a:endParaRPr lang="en-US" altLang="nl-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‘Probability of Passing’ versus ‘Reliability Metric’, or, for example,</a:t>
            </a:r>
            <a:b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‘Producer’s Risk’ versus ‘Actual Reliability’</a:t>
            </a:r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4000"/>
              </a:lnSpc>
            </a:pPr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4000"/>
              </a:lnSpc>
            </a:pPr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920" y="3476629"/>
            <a:ext cx="5217490" cy="3581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417893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Drivers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571625"/>
                <a:ext cx="9774237" cy="5470525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nl-NL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Relevant statistical drivers used for optimization: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Sample Size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Test Time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Actual Reliability in Field…</a:t>
                </a:r>
                <a:r>
                  <a:rPr lang="en-US" sz="2001" i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assumed (expected) value</a:t>
                </a: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…</a:t>
                </a:r>
                <a:b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 form of improvement ratio r </a:t>
                </a:r>
                <a14:m>
                  <m:oMath xmlns:m="http://schemas.openxmlformats.org/officeDocument/2006/math">
                    <m:r>
                      <a:rPr lang="nl-NL" sz="200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l-NL" sz="200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nl-NL" sz="200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𝐴𝐶𝑇𝑈𝐴𝐿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l-NL" sz="200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nl-NL" sz="200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𝑇𝐴𝑅𝐺𝐸𝑇</m:t>
                            </m:r>
                          </m:sub>
                        </m:sSub>
                      </m:den>
                    </m:f>
                  </m:oMath>
                </a14:m>
                <a:endParaRPr lang="en-US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lvl="2">
                  <a:lnSpc>
                    <a:spcPct val="150000"/>
                  </a:lnSpc>
                </a:pPr>
                <a:endParaRPr lang="en-US" altLang="nl-NL" sz="24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929501" lvl="1" indent="-254016">
                  <a:lnSpc>
                    <a:spcPct val="150000"/>
                  </a:lnSpc>
                  <a:buNone/>
                </a:pPr>
                <a:r>
                  <a:rPr lang="en-US" altLang="nl-NL" sz="16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Other drivers are kept fixed:</a:t>
                </a:r>
              </a:p>
              <a:p>
                <a:pPr marL="4929501" lvl="2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12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Test Set-up: Zero Failure test and One or Zero Failure test</a:t>
                </a:r>
              </a:p>
              <a:p>
                <a:pPr marL="4929501" lvl="2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sz="12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Consumer's Risk of 10% (Confidence 90%) </a:t>
                </a:r>
              </a:p>
              <a:p>
                <a:pPr marL="4929501" lvl="2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12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Target Reliability @ Target time of 90% @ 1000 hours</a:t>
                </a:r>
              </a:p>
              <a:p>
                <a:pPr marL="4929501" lvl="2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1200" strike="sngStrike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Test Time of 1500 hours</a:t>
                </a:r>
              </a:p>
              <a:p>
                <a:pPr marL="4929501" lvl="2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12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Failure mode Beta factor of 2.5</a:t>
                </a:r>
                <a:endParaRPr lang="en-US" altLang="nl-NL" sz="16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4" y="1571625"/>
                <a:ext cx="9774237" cy="5470525"/>
              </a:xfrm>
              <a:blipFill rotWithShape="0">
                <a:blip r:embed="rId2"/>
                <a:stretch>
                  <a:fillRect l="-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19" y="4848225"/>
            <a:ext cx="2857500" cy="193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2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Zero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419227"/>
                <a:ext cx="10040937" cy="547052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nl-NL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For Zero Failure test: recapitulating formulas</a:t>
                </a:r>
              </a:p>
              <a:p>
                <a:pPr marL="0" lvl="1" indent="0">
                  <a:buNone/>
                </a:pPr>
                <a:endParaRPr lang="nl-NL" sz="1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endParaRPr lang="nl-NL" sz="1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endParaRPr lang="nl-NL" sz="1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NL" sz="240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nl-NL" sz="240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ln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⁡(1−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𝐶𝑜𝑛𝑓</m:t>
                              </m:r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sup>
                      </m:sSup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1" dirty="0">
                  <a:solidFill>
                    <a:srgbClr val="000000"/>
                  </a:solidFill>
                  <a:latin typeface="Verdana" panose="020B0604030504040204" pitchFamily="34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nl-NL" sz="16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Sample size n:</a:t>
                </a:r>
              </a:p>
              <a:p>
                <a:pPr lvl="1">
                  <a:lnSpc>
                    <a:spcPct val="140000"/>
                  </a:lnSpc>
                </a:pP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Varying Sample size n does </a:t>
                </a:r>
                <a:r>
                  <a:rPr lang="en-US" altLang="nl-NL" sz="18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not </a:t>
                </a: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change Producer’s Risk…see k &amp; R</a:t>
                </a:r>
                <a:r>
                  <a:rPr lang="en-US" altLang="nl-NL" sz="1801" baseline="-250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ACTUAL</a:t>
                </a: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Test time per sample:</a:t>
                </a:r>
              </a:p>
              <a:p>
                <a:pPr lvl="1">
                  <a:lnSpc>
                    <a:spcPct val="140000"/>
                  </a:lnSpc>
                </a:pP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Varying Test time does </a:t>
                </a:r>
                <a:r>
                  <a:rPr lang="en-US" altLang="nl-NL" sz="18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not </a:t>
                </a: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change Producer’s Risk…not a parameter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419225"/>
                <a:ext cx="10040938" cy="5470525"/>
              </a:xfrm>
              <a:blipFill rotWithShape="0">
                <a:blip r:embed="rId2"/>
                <a:stretch>
                  <a:fillRect l="-665" t="-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8991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Zero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419227"/>
            <a:ext cx="10040937" cy="5470525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Only drivers influencing Producer’s Risk in Zero failure test:</a:t>
            </a:r>
          </a:p>
          <a:p>
            <a:pPr lvl="1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Improvement ratio r</a:t>
            </a:r>
          </a:p>
          <a:p>
            <a:pPr lvl="1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Weibull Beta factor </a:t>
            </a:r>
            <a:r>
              <a:rPr lang="en-US" altLang="nl-NL" sz="2001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(failure mode)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20" y="2790825"/>
            <a:ext cx="7467599" cy="435493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4" name="Tekstvak 3"/>
          <p:cNvSpPr txBox="1"/>
          <p:nvPr/>
        </p:nvSpPr>
        <p:spPr>
          <a:xfrm>
            <a:off x="3134515" y="3239771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ILLUSTRATIVE</a:t>
            </a:r>
          </a:p>
        </p:txBody>
      </p:sp>
      <p:cxnSp>
        <p:nvCxnSpPr>
          <p:cNvPr id="7" name="Rechte verbindingslijn 6"/>
          <p:cNvCxnSpPr/>
          <p:nvPr/>
        </p:nvCxnSpPr>
        <p:spPr bwMode="auto">
          <a:xfrm flipH="1">
            <a:off x="1915316" y="5428801"/>
            <a:ext cx="4419599" cy="0"/>
          </a:xfrm>
          <a:prstGeom prst="line">
            <a:avLst/>
          </a:prstGeom>
          <a:ln>
            <a:solidFill>
              <a:srgbClr val="FF0000"/>
            </a:solidFill>
            <a:prstDash val="lgDash"/>
            <a:headEnd type="none" w="sm" len="sm"/>
            <a:tailEnd type="none" w="sm" len="sm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1153319" y="5229229"/>
            <a:ext cx="762000" cy="36946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34%</a:t>
            </a:r>
          </a:p>
        </p:txBody>
      </p:sp>
      <p:cxnSp>
        <p:nvCxnSpPr>
          <p:cNvPr id="10" name="Rechte verbindingslijn 9"/>
          <p:cNvCxnSpPr/>
          <p:nvPr/>
        </p:nvCxnSpPr>
        <p:spPr bwMode="auto">
          <a:xfrm>
            <a:off x="6289796" y="5436004"/>
            <a:ext cx="0" cy="1012425"/>
          </a:xfrm>
          <a:prstGeom prst="line">
            <a:avLst/>
          </a:prstGeom>
          <a:ln>
            <a:solidFill>
              <a:srgbClr val="FF0000"/>
            </a:solidFill>
            <a:prstDash val="lgDash"/>
            <a:headEnd type="none" w="sm" len="sm"/>
            <a:tailEnd type="none" w="sm" len="sm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Tekstvak 14"/>
          <p:cNvSpPr txBox="1"/>
          <p:nvPr/>
        </p:nvSpPr>
        <p:spPr>
          <a:xfrm>
            <a:off x="5953919" y="6524631"/>
            <a:ext cx="762000" cy="36946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r=2</a:t>
            </a:r>
          </a:p>
        </p:txBody>
      </p:sp>
      <p:cxnSp>
        <p:nvCxnSpPr>
          <p:cNvPr id="16" name="Rechte verbindingslijn 15"/>
          <p:cNvCxnSpPr/>
          <p:nvPr/>
        </p:nvCxnSpPr>
        <p:spPr bwMode="auto">
          <a:xfrm flipH="1">
            <a:off x="1915316" y="6038401"/>
            <a:ext cx="4419599" cy="0"/>
          </a:xfrm>
          <a:prstGeom prst="line">
            <a:avLst/>
          </a:prstGeom>
          <a:ln>
            <a:solidFill>
              <a:srgbClr val="FF0000"/>
            </a:solidFill>
            <a:prstDash val="lgDash"/>
            <a:headEnd type="none" w="sm" len="sm"/>
            <a:tailEnd type="none" w="sm" len="sm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1153319" y="5838829"/>
            <a:ext cx="762000" cy="36946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13%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2298672" y="5140686"/>
            <a:ext cx="914400" cy="307905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en-US" sz="1401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=2.5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2298672" y="5730998"/>
            <a:ext cx="914400" cy="307905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en-US" sz="1401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=4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8677579" y="6219825"/>
            <a:ext cx="1924540" cy="954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identical sample size and test time per sample</a:t>
            </a:r>
          </a:p>
        </p:txBody>
      </p:sp>
    </p:spTree>
    <p:extLst>
      <p:ext uri="{BB962C8B-B14F-4D97-AF65-F5344CB8AC3E}">
        <p14:creationId xmlns:p14="http://schemas.microsoft.com/office/powerpoint/2010/main" val="2337246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5" grpId="0" animBg="1"/>
      <p:bldP spid="17" grpId="0" animBg="1"/>
      <p:bldP spid="18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1 or 0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419227"/>
                <a:ext cx="10040937" cy="547052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nl-NL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For One or Zero Failure test: recapitulating formulas</a:t>
                </a:r>
              </a:p>
              <a:p>
                <a:pPr marL="0" lvl="1" indent="0">
                  <a:buNone/>
                </a:pPr>
                <a:endParaRPr lang="nl-NL" sz="1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𝑃𝑟𝑜𝑑𝑢𝑐𝑒</m:t>
                          </m:r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𝑅𝑖𝑠𝑘</m:t>
                          </m:r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1 − </m:t>
                          </m:r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</m:d>
                      <m:r>
                        <a:rPr lang="en-US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e>
                        <m:sup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1" i="1" kern="1200" dirty="0">
                  <a:solidFill>
                    <a:srgbClr val="FF66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endParaRPr lang="nl-NL" sz="1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𝐴𝐶𝑇𝑈𝐴𝐿</m:t>
                          </m:r>
                        </m:sub>
                      </m:sSub>
                      <m:r>
                        <a:rPr lang="nl-NL" sz="240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NL" sz="240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nl-NL" sz="240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nl-NL" sz="240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endParaRPr lang="nl-NL" sz="1401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𝑓𝑎𝑐𝑡𝑜𝑟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𝑇𝐸𝑆𝑇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den>
                      </m:f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𝐴𝐶𝑇𝑈𝐴𝐿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NL" sz="240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𝑇𝐴𝑅𝐺𝐸𝑇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nl-NL" sz="16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Sample size n:</a:t>
                </a:r>
              </a:p>
              <a:p>
                <a:pPr lvl="1">
                  <a:lnSpc>
                    <a:spcPct val="140000"/>
                  </a:lnSpc>
                </a:pP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Varying Sample size n </a:t>
                </a:r>
                <a:r>
                  <a:rPr lang="en-US" altLang="nl-NL" sz="18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will </a:t>
                </a: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change Producer’s Risk</a:t>
                </a:r>
                <a:endParaRPr lang="en-US" altLang="nl-NL" sz="1801" baseline="-25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§"/>
                </a:pPr>
                <a:r>
                  <a:rPr lang="en-US" altLang="nl-NL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Test time per sample:</a:t>
                </a:r>
              </a:p>
              <a:p>
                <a:pPr lvl="1">
                  <a:lnSpc>
                    <a:spcPct val="140000"/>
                  </a:lnSpc>
                </a:pP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Varying Test time </a:t>
                </a:r>
                <a:r>
                  <a:rPr lang="en-US" altLang="nl-NL" sz="1801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will </a:t>
                </a:r>
                <a:r>
                  <a:rPr lang="en-US" altLang="nl-NL" sz="18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change Producer’s Risk</a:t>
                </a:r>
                <a:endParaRPr lang="en-US" altLang="nl-NL" sz="1801" baseline="-25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419225"/>
                <a:ext cx="10040938" cy="5470525"/>
              </a:xfrm>
              <a:blipFill rotWithShape="0">
                <a:blip r:embed="rId2"/>
                <a:stretch>
                  <a:fillRect l="-665" t="-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8676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1 or 0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419227"/>
            <a:ext cx="10040937" cy="5470525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Drivers influencing Producer’s Risk in One or Zero failure test:</a:t>
            </a:r>
          </a:p>
          <a:p>
            <a:pPr marL="720768" lvl="1" indent="-301645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Sample size n &amp; Test time</a:t>
            </a:r>
          </a:p>
          <a:p>
            <a:pPr marL="720768" lvl="1" indent="-301645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Improvement ratio r</a:t>
            </a:r>
          </a:p>
          <a:p>
            <a:pPr marL="720768" lvl="1" indent="-301645">
              <a:lnSpc>
                <a:spcPct val="114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Weibull Beta factor </a:t>
            </a:r>
            <a:r>
              <a:rPr lang="en-US" altLang="nl-NL" sz="2001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(failure mode)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321" y="3267443"/>
            <a:ext cx="7132939" cy="386519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Tekstvak 4"/>
          <p:cNvSpPr txBox="1"/>
          <p:nvPr/>
        </p:nvSpPr>
        <p:spPr>
          <a:xfrm>
            <a:off x="8677579" y="6219825"/>
            <a:ext cx="1924540" cy="954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identical sample size and test time per sample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153572" y="3623233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ILLUSTRATIVE</a:t>
            </a:r>
          </a:p>
        </p:txBody>
      </p:sp>
      <p:cxnSp>
        <p:nvCxnSpPr>
          <p:cNvPr id="7" name="Rechte verbindingslijn 6"/>
          <p:cNvCxnSpPr/>
          <p:nvPr/>
        </p:nvCxnSpPr>
        <p:spPr bwMode="auto">
          <a:xfrm flipH="1">
            <a:off x="2193006" y="6099062"/>
            <a:ext cx="4145881" cy="0"/>
          </a:xfrm>
          <a:prstGeom prst="line">
            <a:avLst/>
          </a:prstGeom>
          <a:ln>
            <a:solidFill>
              <a:srgbClr val="FF0000"/>
            </a:solidFill>
            <a:prstDash val="lgDash"/>
            <a:headEnd type="none" w="sm" len="sm"/>
            <a:tailEnd type="none" w="sm" len="sm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1458121" y="5865340"/>
            <a:ext cx="762000" cy="36946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15%</a:t>
            </a:r>
          </a:p>
        </p:txBody>
      </p:sp>
      <p:cxnSp>
        <p:nvCxnSpPr>
          <p:cNvPr id="9" name="Rechte verbindingslijn 8"/>
          <p:cNvCxnSpPr/>
          <p:nvPr/>
        </p:nvCxnSpPr>
        <p:spPr bwMode="auto">
          <a:xfrm>
            <a:off x="6366000" y="6099061"/>
            <a:ext cx="0" cy="501765"/>
          </a:xfrm>
          <a:prstGeom prst="line">
            <a:avLst/>
          </a:prstGeom>
          <a:ln>
            <a:solidFill>
              <a:srgbClr val="FF0000"/>
            </a:solidFill>
            <a:prstDash val="lgDash"/>
            <a:headEnd type="none" w="sm" len="sm"/>
            <a:tailEnd type="none" w="sm" len="sm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/>
        </p:nvSpPr>
        <p:spPr>
          <a:xfrm>
            <a:off x="5985004" y="6644859"/>
            <a:ext cx="762000" cy="36946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 algn="ctr"/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r=2</a:t>
            </a:r>
          </a:p>
        </p:txBody>
      </p:sp>
      <p:cxnSp>
        <p:nvCxnSpPr>
          <p:cNvPr id="11" name="Rechte verbindingslijn 10"/>
          <p:cNvCxnSpPr/>
          <p:nvPr/>
        </p:nvCxnSpPr>
        <p:spPr bwMode="auto">
          <a:xfrm flipH="1">
            <a:off x="2193013" y="6324723"/>
            <a:ext cx="4145883" cy="22281"/>
          </a:xfrm>
          <a:prstGeom prst="line">
            <a:avLst/>
          </a:prstGeom>
          <a:ln>
            <a:solidFill>
              <a:srgbClr val="FF0000"/>
            </a:solidFill>
            <a:prstDash val="lgDash"/>
            <a:headEnd type="none" w="sm" len="sm"/>
            <a:tailEnd type="none" w="sm" len="sm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2" name="Tekstvak 11"/>
          <p:cNvSpPr txBox="1"/>
          <p:nvPr/>
        </p:nvSpPr>
        <p:spPr>
          <a:xfrm>
            <a:off x="1381928" y="6231496"/>
            <a:ext cx="811087" cy="36946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7.5%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746502" y="5835858"/>
            <a:ext cx="914400" cy="307905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en-US" sz="1401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=2.5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746502" y="6285017"/>
            <a:ext cx="914400" cy="307905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en-US" sz="1401" dirty="0">
                <a:latin typeface="Symbol" panose="05050102010706020507" pitchFamily="18" charset="2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=4</a:t>
            </a:r>
          </a:p>
        </p:txBody>
      </p:sp>
    </p:spTree>
    <p:extLst>
      <p:ext uri="{BB962C8B-B14F-4D97-AF65-F5344CB8AC3E}">
        <p14:creationId xmlns:p14="http://schemas.microsoft.com/office/powerpoint/2010/main" val="3009543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12" grpId="0" animBg="1"/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4249" y="2025611"/>
            <a:ext cx="7273878" cy="411801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1 or 0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419227"/>
            <a:ext cx="10040937" cy="5470525"/>
          </a:xfrm>
        </p:spPr>
        <p:txBody>
          <a:bodyPr/>
          <a:lstStyle/>
          <a:p>
            <a:pPr marL="0" indent="0"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Various Sample sizes for One or Zero Failure test</a:t>
            </a: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nl-NL" sz="19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altLang="nl-NL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So, how to lower your Producer's Risk ?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9101986" y="5000625"/>
            <a:ext cx="1500133" cy="117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identical Beta factor and test time per sample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277525" y="2543116"/>
            <a:ext cx="2514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ILLUSTRATIVE</a:t>
            </a:r>
          </a:p>
        </p:txBody>
      </p:sp>
      <p:sp>
        <p:nvSpPr>
          <p:cNvPr id="7" name="PIJL-OMHOOG 6"/>
          <p:cNvSpPr/>
          <p:nvPr/>
        </p:nvSpPr>
        <p:spPr bwMode="auto">
          <a:xfrm>
            <a:off x="3896519" y="3476625"/>
            <a:ext cx="457200" cy="1828800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rot="0" spcFirstLastPara="0" vertOverflow="overflow" horzOverflow="overflow" vert="horz" wrap="square" lIns="91440" tIns="45719" rIns="91440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58" eaLnBrk="1" hangingPunct="1"/>
            <a:endParaRPr lang="en-US" sz="4002" b="0">
              <a:latin typeface="Arial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4201321" y="3705228"/>
            <a:ext cx="1676400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1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samples</a:t>
            </a:r>
          </a:p>
        </p:txBody>
      </p:sp>
    </p:spTree>
    <p:extLst>
      <p:ext uri="{BB962C8B-B14F-4D97-AF65-F5344CB8AC3E}">
        <p14:creationId xmlns:p14="http://schemas.microsoft.com/office/powerpoint/2010/main" val="3169320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6" grpId="0"/>
      <p:bldP spid="7" grpId="0" animBg="1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2" y="168276"/>
            <a:ext cx="10040937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Zero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571631"/>
                <a:ext cx="10040937" cy="5333999"/>
              </a:xfrm>
            </p:spPr>
            <p:txBody>
              <a:bodyPr/>
              <a:lstStyle/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Case: Wind turbine bearings</a:t>
                </a:r>
                <a:endParaRPr lang="en-US" sz="24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‘Zero Failure’ testing, with 8 samples:</a:t>
                </a:r>
                <a:endParaRPr lang="nl-NL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endParaRPr lang="nl-NL" sz="200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44528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latin typeface="Cambria Math" panose="02040503050406030204" pitchFamily="18" charset="0"/>
                        </a:rPr>
                        <m:t>𝑃𝑟𝑜𝑑𝑢𝑐𝑒𝑟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𝑅𝑖𝑠𝑘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𝑍𝑒𝑟𝑜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𝐹𝑎𝑖𝑙𝑢𝑟𝑒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latin typeface="Cambria Math" panose="02040503050406030204" pitchFamily="18" charset="0"/>
                        </a:rPr>
                        <m:t>𝑇𝑒𝑠𝑡</m:t>
                      </m:r>
                      <m:r>
                        <a:rPr lang="en-US" sz="240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0.337 −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34%</m:t>
                      </m:r>
                    </m:oMath>
                  </m:oMathPara>
                </a14:m>
                <a:endParaRPr lang="en-US" sz="2001" b="1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endParaRPr lang="en-US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Request from management:</a:t>
                </a:r>
              </a:p>
              <a:p>
                <a:pPr marL="0" indent="0"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	Decrease Producer's Risk to &lt; 20%</a:t>
                </a:r>
              </a:p>
              <a:p>
                <a:pPr marL="0" indent="0">
                  <a:buNone/>
                </a:pPr>
                <a:endParaRPr lang="en-US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en-US" sz="2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Optimization alternatives: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14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	</a:t>
                </a:r>
                <a:endParaRPr lang="en-US" sz="1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Increase r…so higher Actual Reliability in Field…or lower target R…not realistic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endParaRPr lang="en-US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Change Weibull Beta factor…different failure mode…also not realistic</a:t>
                </a:r>
              </a:p>
              <a:p>
                <a:pPr lvl="0">
                  <a:buClr>
                    <a:srgbClr val="000000"/>
                  </a:buClr>
                  <a:buFont typeface="Wingdings" panose="05000000000000000000" pitchFamily="2" charset="2"/>
                  <a:buChar char="§"/>
                </a:pP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…out of options ?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4" y="1571631"/>
                <a:ext cx="10040937" cy="5333999"/>
              </a:xfrm>
              <a:blipFill rotWithShape="0">
                <a:blip r:embed="rId2"/>
                <a:stretch>
                  <a:fillRect l="-665" t="-454" b="-5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30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2" y="168276"/>
            <a:ext cx="10040937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1 or 0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47704" y="1647825"/>
                <a:ext cx="10040937" cy="5089525"/>
              </a:xfrm>
            </p:spPr>
            <p:txBody>
              <a:bodyPr/>
              <a:lstStyle/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Case: Wind turbine bearings</a:t>
                </a:r>
                <a:endParaRPr lang="en-US" sz="24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001" b="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‘One or Zero Failure’ testing, with 14 samples:</a:t>
                </a:r>
                <a:endParaRPr lang="nl-NL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nl-NL" sz="200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444528" lvl="1" indent="0">
                  <a:buClr>
                    <a:srgbClr val="00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𝑃𝑟𝑜𝑑𝑢𝑐𝑒𝑟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𝑅𝑖𝑠𝑘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0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𝐹𝑎𝑖𝑙𝑢𝑟𝑒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𝑇𝑒𝑠𝑡</m:t>
                      </m:r>
                      <m:r>
                        <a:rPr lang="en-US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0.153 −</m:t>
                      </m:r>
                      <m:r>
                        <a:rPr lang="nl-NL" sz="2401" i="1">
                          <a:solidFill>
                            <a:srgbClr val="FF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15%</m:t>
                      </m:r>
                    </m:oMath>
                  </m:oMathPara>
                </a14:m>
                <a:endParaRPr lang="en-US" sz="2001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1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1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Request from management:</a:t>
                </a: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FF6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	Decrease Producer's Risk to &lt; 10%</a:t>
                </a: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1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endParaRPr lang="en-US" sz="11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>
                  <a:buClr>
                    <a:srgbClr val="000000"/>
                  </a:buClr>
                  <a:buNone/>
                </a:pPr>
                <a:r>
                  <a:rPr lang="en-US" sz="240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Optimization alternatives:</a:t>
                </a:r>
              </a:p>
              <a:p>
                <a:pPr marL="0" indent="0">
                  <a:spcBef>
                    <a:spcPts val="0"/>
                  </a:spcBef>
                  <a:buClr>
                    <a:srgbClr val="000000"/>
                  </a:buClr>
                  <a:buNone/>
                </a:pPr>
                <a:r>
                  <a:rPr lang="en-US" sz="1401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	</a:t>
                </a:r>
                <a:endParaRPr lang="en-US" sz="1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Increase r…so higher Actual Reliability in Field…or lower target R…not realistic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endParaRPr lang="en-US" sz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200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Change Weibull Beta factor…different failure mode…also not realistic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4" y="1647825"/>
                <a:ext cx="10040937" cy="5089525"/>
              </a:xfrm>
              <a:blipFill rotWithShape="0">
                <a:blip r:embed="rId2"/>
                <a:stretch>
                  <a:fillRect l="-665" t="-476" b="-7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8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2" y="168276"/>
            <a:ext cx="10040937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1 or 0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647825"/>
            <a:ext cx="10040937" cy="5089525"/>
          </a:xfrm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Case: Wind turbine bearings</a:t>
            </a:r>
            <a:endParaRPr lang="en-US" sz="24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en-US" sz="2001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‘One or Zero Failure’ testing:</a:t>
            </a:r>
            <a:endParaRPr lang="nl-NL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So, let’s try: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‘Decrease Sample Size’…from 14 to 10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endParaRPr lang="en-US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However…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Consequence:</a:t>
            </a:r>
            <a:b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To prove target R, test time per sample </a:t>
            </a:r>
            <a:b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has to increase to 1725 hrs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Consequence: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Total test time: from 14x1500 = 21000 hrs </a:t>
            </a:r>
            <a:b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to 10x1725 = 17250 hrs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lang="en-US" sz="24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3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2" y="168276"/>
            <a:ext cx="10040937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1 or 0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647825"/>
            <a:ext cx="10040937" cy="5089525"/>
          </a:xfrm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Case: Wind turbine bearings - continued</a:t>
            </a:r>
            <a:endParaRPr lang="en-US" sz="24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en-US" sz="2001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‘One or Zero Failure’ testing:</a:t>
            </a:r>
            <a:endParaRPr lang="nl-NL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Consequence </a:t>
            </a:r>
            <a:r>
              <a:rPr lang="en-US" sz="2001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could</a:t>
            </a: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be: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Producer's Risk reduces from 15% to </a:t>
            </a:r>
            <a:r>
              <a:rPr lang="en-US" sz="20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9%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However: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improvement ratio r has to increase to 2.3 !</a:t>
            </a:r>
            <a:b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200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Independent of change in sample size and test time per sample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endParaRPr lang="en-US" sz="2401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lower Producer’s Risk: higher actual R in Field expected – realistic ?</a:t>
            </a: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endParaRPr lang="en-US" sz="24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same target R: decrease in Total test time and less samples possible</a:t>
            </a:r>
            <a:endParaRPr lang="en-US" sz="24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03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2" y="168276"/>
            <a:ext cx="10040937" cy="1008063"/>
          </a:xfrm>
        </p:spPr>
        <p:txBody>
          <a:bodyPr/>
          <a:lstStyle/>
          <a:p>
            <a:pPr eaLnBrk="1" hangingPunct="1">
              <a:defRPr/>
            </a:pPr>
            <a:r>
              <a:rPr lang="en-US" sz="3099" dirty="0">
                <a:solidFill>
                  <a:srgbClr val="002F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 – Zero Failure test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7384" y="1647825"/>
            <a:ext cx="10040937" cy="5089525"/>
          </a:xfrm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Case: Wind turbine bearings – return to </a:t>
            </a:r>
            <a:r>
              <a:rPr lang="en-US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 failure test</a:t>
            </a:r>
          </a:p>
          <a:p>
            <a:pPr marL="0" indent="0">
              <a:buClr>
                <a:srgbClr val="000000"/>
              </a:buClr>
              <a:buNone/>
            </a:pPr>
            <a:endParaRPr lang="en-US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Lower Producer’s Risk by </a:t>
            </a:r>
            <a:r>
              <a:rPr lang="en-US" sz="2001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changing</a:t>
            </a: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test set-up: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541372" algn="l"/>
              </a:tabLst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From ‘Zero Failure’ test to ‘One or Zero Failure’ test</a:t>
            </a:r>
            <a:b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for same sample size of 8</a:t>
            </a:r>
            <a:endParaRPr lang="en-US" sz="20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lang="en-US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Consequence:</a:t>
            </a:r>
          </a:p>
          <a:p>
            <a:pPr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541372" algn="l"/>
              </a:tabLst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time per sample has to increase to prove target R</a:t>
            </a:r>
            <a:b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prove target R90, test time per sample has to increase to 1,900 hrs</a:t>
            </a:r>
          </a:p>
          <a:p>
            <a:pPr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541372" algn="l"/>
              </a:tabLst>
            </a:pP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test time: from 8 x 1,500 = 12,000 hrs to </a:t>
            </a:r>
            <a:r>
              <a:rPr lang="en-US" sz="20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x 1,900 = 13,300 hrs, </a:t>
            </a:r>
            <a:r>
              <a:rPr lang="en-US" sz="200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providing these 7 samples have not failed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541372" algn="l"/>
              </a:tabLst>
            </a:pPr>
            <a:endParaRPr lang="en-US" sz="200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  <a:tabLst>
                <a:tab pos="541372" algn="l"/>
              </a:tabLst>
            </a:pPr>
            <a:r>
              <a:rPr lang="en-US" sz="2001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Consequence</a:t>
            </a:r>
            <a:r>
              <a:rPr lang="en-US" sz="200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Producer’s Risk of 34% decreases to </a:t>
            </a:r>
            <a:r>
              <a:rPr lang="en-US" sz="20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15%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8125" y="1343029"/>
            <a:ext cx="1459279" cy="22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226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Optimize Producer's Risk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848522" y="1419231"/>
            <a:ext cx="9677401" cy="2627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Clr>
                <a:srgbClr val="000000"/>
              </a:buClr>
              <a:buNone/>
            </a:pPr>
            <a:r>
              <a:rPr lang="nl-NL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Third</a:t>
            </a:r>
            <a:r>
              <a:rPr lang="en-US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Conclusion:</a:t>
            </a:r>
          </a:p>
          <a:p>
            <a:pPr marL="0" lvl="1">
              <a:lnSpc>
                <a:spcPct val="140000"/>
              </a:lnSpc>
              <a:buNone/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Reducing Producer’s Risk requires:</a:t>
            </a:r>
          </a:p>
          <a:p>
            <a:pPr marL="25400" lvl="1" indent="-342921">
              <a:lnSpc>
                <a:spcPct val="140000"/>
              </a:lnSpc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Higher improvement ratio r, or…</a:t>
            </a:r>
          </a:p>
          <a:p>
            <a:pPr marL="25400" lvl="1" indent="-342921">
              <a:lnSpc>
                <a:spcPct val="140000"/>
              </a:lnSpc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failure mode (Weibull Beta)</a:t>
            </a:r>
          </a:p>
          <a:p>
            <a:pPr marL="25400" lvl="1" indent="-342921">
              <a:lnSpc>
                <a:spcPct val="140000"/>
              </a:lnSpc>
            </a:pPr>
            <a:r>
              <a:rPr lang="en-US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test set-up; increase number of acceptable failures</a:t>
            </a:r>
          </a:p>
        </p:txBody>
      </p:sp>
      <p:sp>
        <p:nvSpPr>
          <p:cNvPr id="4" name="Rechthoek 3"/>
          <p:cNvSpPr/>
          <p:nvPr/>
        </p:nvSpPr>
        <p:spPr>
          <a:xfrm>
            <a:off x="876302" y="6829425"/>
            <a:ext cx="64492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/>
            <a:r>
              <a:rPr lang="en-US" altLang="nl-NL" sz="1300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identical Confidence (Consumer's Risk), Failure Mode (Weibull Beta), target Reliability, improvement ratio 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904061"/>
              </p:ext>
            </p:extLst>
          </p:nvPr>
        </p:nvGraphicFramePr>
        <p:xfrm>
          <a:off x="977846" y="4086231"/>
          <a:ext cx="9548072" cy="272287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387018"/>
                <a:gridCol w="2387018"/>
                <a:gridCol w="2387018"/>
                <a:gridCol w="2387018"/>
              </a:tblGrid>
              <a:tr h="59641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Driver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One or Zero Failure test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59641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Number of acceptable failures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Sample size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417534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Test time per sample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1,900 hrs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test time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12,000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21,000 hrs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15,200 (13,300) hrs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Producer’s Risk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34%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15%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66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15%</a:t>
                      </a:r>
                      <a:endParaRPr lang="en-US" sz="1600" dirty="0">
                        <a:solidFill>
                          <a:srgbClr val="FF66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719" marB="457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075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7. Summary – Sample Size &amp; Producer's Risk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1" y="1571625"/>
            <a:ext cx="8849519" cy="5165725"/>
          </a:xfrm>
        </p:spPr>
        <p:txBody>
          <a:bodyPr/>
          <a:lstStyle/>
          <a:p>
            <a:pPr marL="0" indent="0" eaLnBrk="1" hangingPunct="1">
              <a:lnSpc>
                <a:spcPct val="140000"/>
              </a:lnSpc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Major statistical drivers for Sample size </a:t>
            </a:r>
            <a:r>
              <a:rPr lang="en-US" altLang="nl-NL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lvl="1" eaLnBrk="1" hangingPunct="1">
              <a:lnSpc>
                <a:spcPct val="140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set-up, number of acceptable failures</a:t>
            </a:r>
          </a:p>
          <a:p>
            <a:pPr lvl="1" eaLnBrk="1" hangingPunct="1">
              <a:lnSpc>
                <a:spcPct val="140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Confidence, Consumer’s Risk</a:t>
            </a:r>
          </a:p>
          <a:p>
            <a:pPr lvl="1" eaLnBrk="1" hangingPunct="1">
              <a:lnSpc>
                <a:spcPct val="140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target</a:t>
            </a:r>
          </a:p>
          <a:p>
            <a:pPr lvl="1" eaLnBrk="1" hangingPunct="1">
              <a:lnSpc>
                <a:spcPct val="140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length</a:t>
            </a:r>
          </a:p>
          <a:p>
            <a:pPr lvl="1" eaLnBrk="1" hangingPunct="1">
              <a:lnSpc>
                <a:spcPct val="140000"/>
              </a:lnSpc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distribution &amp; Failure mode</a:t>
            </a:r>
          </a:p>
          <a:p>
            <a:pPr eaLnBrk="1" hangingPunct="1">
              <a:lnSpc>
                <a:spcPct val="140000"/>
              </a:lnSpc>
            </a:pPr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40000"/>
              </a:lnSpc>
            </a:pPr>
            <a:endParaRPr lang="en-US" altLang="nl-NL" sz="2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defTabSz="809676" eaLnBrk="1" hangingPunct="1">
              <a:lnSpc>
                <a:spcPct val="140000"/>
              </a:lnSpc>
              <a:buNone/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Forgotten Driver: </a:t>
            </a:r>
            <a:r>
              <a:rPr lang="en-US" altLang="nl-NL" sz="2401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Producer's Risk !</a:t>
            </a:r>
            <a:br>
              <a:rPr lang="en-US" altLang="nl-NL" sz="2401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2001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 of rejecting reliable products</a:t>
            </a:r>
          </a:p>
        </p:txBody>
      </p:sp>
      <p:pic>
        <p:nvPicPr>
          <p:cNvPr id="4" name="Picture 4" descr="http://www.quantumlife.nu/userfiles/image/sfeerfoto/uitroeptek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23" y="2394592"/>
            <a:ext cx="2057400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7. Summary – Sample Size &amp; Producer's Risk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22" y="1419229"/>
            <a:ext cx="9649619" cy="5394325"/>
          </a:xfrm>
        </p:spPr>
        <p:txBody>
          <a:bodyPr/>
          <a:lstStyle/>
          <a:p>
            <a:pPr marL="0" indent="0" eaLnBrk="1" hangingPunct="1">
              <a:lnSpc>
                <a:spcPct val="114000"/>
              </a:lnSpc>
              <a:buNone/>
            </a:pPr>
            <a:r>
              <a:rPr lang="en-US" altLang="nl-NL" sz="24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Producer's Risk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Drivers &amp; Optimization:</a:t>
            </a:r>
          </a:p>
          <a:p>
            <a:pPr eaLnBrk="1" hangingPunct="1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Improvement ratio r:</a:t>
            </a:r>
          </a:p>
          <a:p>
            <a:pPr lvl="1" eaLnBrk="1" hangingPunct="1">
              <a:lnSpc>
                <a:spcPct val="114000"/>
              </a:lnSpc>
              <a:spcAft>
                <a:spcPts val="600"/>
              </a:spcAft>
            </a:pPr>
            <a: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closer the ratio r to 1, the higher the Producer's Risk</a:t>
            </a:r>
          </a:p>
          <a:p>
            <a:pPr lvl="1"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Decreasing Producer’s Risk by;</a:t>
            </a:r>
            <a:b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6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nl-NL" sz="16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Increasing Actual Reliability in Field (challenging)</a:t>
            </a:r>
            <a:r>
              <a:rPr lang="en-US" altLang="nl-NL" sz="16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or…</a:t>
            </a:r>
            <a:br>
              <a:rPr lang="en-US" altLang="nl-NL" sz="16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nl-NL" sz="16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nl-NL" sz="160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Proving a lower Target Reliability (higher field failure rate)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Sample Size n and Test time per sample:</a:t>
            </a:r>
          </a:p>
          <a:p>
            <a:pPr lvl="1" eaLnBrk="1" hangingPunct="1">
              <a:lnSpc>
                <a:spcPct val="114000"/>
              </a:lnSpc>
              <a:spcAft>
                <a:spcPts val="600"/>
              </a:spcAft>
            </a:pPr>
            <a: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direct effect – have to prove target Reliability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nl-NL" sz="20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Failure mode (Weibull Beta):</a:t>
            </a:r>
          </a:p>
          <a:p>
            <a:pPr lvl="1" eaLnBrk="1" hangingPunct="1">
              <a:lnSpc>
                <a:spcPct val="114000"/>
              </a:lnSpc>
              <a:spcAft>
                <a:spcPts val="600"/>
              </a:spcAft>
            </a:pPr>
            <a:r>
              <a:rPr lang="en-US" altLang="nl-NL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failure mode – not realistic</a:t>
            </a:r>
          </a:p>
          <a:p>
            <a:pPr eaLnBrk="1" hangingPunct="1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nl-NL" sz="20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Number of Acceptable Failures:</a:t>
            </a:r>
          </a:p>
          <a:p>
            <a:pPr lvl="1" eaLnBrk="1" hangingPunct="1">
              <a:lnSpc>
                <a:spcPct val="114000"/>
              </a:lnSpc>
              <a:spcAft>
                <a:spcPts val="600"/>
              </a:spcAft>
            </a:pPr>
            <a:r>
              <a:rPr lang="en-US" sz="1801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</a:t>
            </a:r>
            <a:r>
              <a:rPr lang="en-US" sz="18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failures acceptable </a:t>
            </a:r>
            <a:r>
              <a:rPr lang="en-US" altLang="nl-NL" sz="18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(for fixed n)</a:t>
            </a:r>
            <a:r>
              <a:rPr lang="en-US" sz="18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801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 </a:t>
            </a:r>
            <a:r>
              <a:rPr lang="en-US" sz="180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lower Producer's Risk</a:t>
            </a:r>
            <a:endParaRPr lang="nl-NL" sz="18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483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921" y="2257426"/>
            <a:ext cx="2704762" cy="2704762"/>
          </a:xfrm>
          <a:prstGeom prst="rect">
            <a:avLst/>
          </a:prstGeom>
        </p:spPr>
      </p:pic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7. Conclusions – Sample Size &amp; Producer's Risk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4" y="1647829"/>
            <a:ext cx="9774237" cy="5013325"/>
          </a:xfrm>
        </p:spPr>
        <p:txBody>
          <a:bodyPr/>
          <a:lstStyle/>
          <a:p>
            <a:pPr marL="180986" lvl="1" indent="0" eaLnBrk="1" hangingPunct="1">
              <a:lnSpc>
                <a:spcPct val="150000"/>
              </a:lnSpc>
              <a:buNone/>
            </a:pPr>
            <a:r>
              <a:rPr lang="en-US" altLang="nl-NL" sz="27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Producer’s Risk is a relevant driver in testing !</a:t>
            </a:r>
          </a:p>
          <a:p>
            <a:pPr marL="180986" lvl="1" indent="0" eaLnBrk="1" hangingPunct="1">
              <a:lnSpc>
                <a:spcPct val="150000"/>
              </a:lnSpc>
              <a:buNone/>
            </a:pPr>
            <a:endParaRPr lang="en-US" altLang="nl-NL" sz="3199" b="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0986" lvl="1" indent="0" eaLnBrk="1" hangingPunct="1">
              <a:lnSpc>
                <a:spcPct val="150000"/>
              </a:lnSpc>
              <a:buNone/>
            </a:pPr>
            <a:r>
              <a:rPr lang="en-US" altLang="nl-NL" sz="2799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Managing Producer’s Risk:</a:t>
            </a:r>
            <a:endParaRPr lang="en-US" altLang="nl-NL" sz="2799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0986" lvl="1" indent="0" defTabSz="1030354" eaLnBrk="1" hangingPunct="1">
              <a:lnSpc>
                <a:spcPct val="150000"/>
              </a:lnSpc>
              <a:buNone/>
              <a:tabLst>
                <a:tab pos="1081156" algn="l"/>
                <a:tab pos="1790814" algn="l"/>
                <a:tab pos="2511582" algn="l"/>
                <a:tab pos="3232354" algn="l"/>
                <a:tab pos="3940424" algn="l"/>
              </a:tabLst>
            </a:pPr>
            <a:r>
              <a:rPr lang="en-US" altLang="nl-NL" sz="2401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Decrease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Producer’s Risk by</a:t>
            </a:r>
          </a:p>
          <a:p>
            <a:pPr marL="180986" lvl="1" indent="0" defTabSz="1030354" eaLnBrk="1" hangingPunct="1">
              <a:lnSpc>
                <a:spcPct val="150000"/>
              </a:lnSpc>
              <a:buNone/>
              <a:tabLst>
                <a:tab pos="1790814" algn="l"/>
                <a:tab pos="2511582" algn="l"/>
                <a:tab pos="3232354" algn="l"/>
                <a:tab pos="3940424" algn="l"/>
              </a:tabLst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Increasing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number of acceptable failures, with	identical sample size, while…</a:t>
            </a:r>
          </a:p>
          <a:p>
            <a:pPr marL="180986" lvl="1" indent="0" defTabSz="1030354" eaLnBrk="1" hangingPunct="1">
              <a:lnSpc>
                <a:spcPct val="150000"/>
              </a:lnSpc>
              <a:buNone/>
              <a:tabLst>
                <a:tab pos="1790814" algn="l"/>
                <a:tab pos="2511582" algn="l"/>
                <a:tab pos="3232354" algn="l"/>
                <a:tab pos="3940424" algn="l"/>
              </a:tabLst>
            </a:pP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Increasing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 time per sample and 			</a:t>
            </a:r>
            <a:r>
              <a:rPr lang="en-US" altLang="nl-NL" sz="2401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Slightly increasing </a:t>
            </a:r>
            <a:r>
              <a:rPr lang="en-US" altLang="nl-NL" sz="24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Test time</a:t>
            </a:r>
            <a:endParaRPr lang="en-US" altLang="nl-NL" sz="2401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619920" y="6978847"/>
            <a:ext cx="8735219" cy="307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hangingPunct="1"/>
            <a:r>
              <a:rPr lang="en-US" altLang="nl-NL" sz="1401" b="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identical Target Reliability and improvement ratio r and Failure mode Beta</a:t>
            </a:r>
          </a:p>
        </p:txBody>
      </p:sp>
    </p:spTree>
    <p:extLst>
      <p:ext uri="{BB962C8B-B14F-4D97-AF65-F5344CB8AC3E}">
        <p14:creationId xmlns:p14="http://schemas.microsoft.com/office/powerpoint/2010/main" val="24533710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9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nl-NL" dirty="0" smtClean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nl-NL" dirty="0" smtClean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nl-NL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for your attention.</a:t>
            </a:r>
          </a:p>
          <a:p>
            <a:pPr marL="0" indent="0" algn="ctr" eaLnBrk="1" hangingPunct="1">
              <a:buNone/>
            </a:pPr>
            <a:endParaRPr lang="en-US" altLang="nl-NL" sz="2001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nl-NL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you have any questions?</a:t>
            </a:r>
          </a:p>
        </p:txBody>
      </p:sp>
      <p:pic>
        <p:nvPicPr>
          <p:cNvPr id="4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21" y="5270501"/>
            <a:ext cx="1376364" cy="186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ep 4"/>
          <p:cNvGrpSpPr/>
          <p:nvPr/>
        </p:nvGrpSpPr>
        <p:grpSpPr>
          <a:xfrm>
            <a:off x="5985668" y="4406902"/>
            <a:ext cx="4616450" cy="2803525"/>
            <a:chOff x="903288" y="4086225"/>
            <a:chExt cx="4616450" cy="2803525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6674252"/>
                </p:ext>
              </p:extLst>
            </p:nvPr>
          </p:nvGraphicFramePr>
          <p:xfrm>
            <a:off x="903288" y="4086225"/>
            <a:ext cx="4616450" cy="280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" name="Document" r:id="rId5" imgW="2828435" imgH="1682078" progId="Word.Document.8">
                    <p:embed/>
                  </p:oleObj>
                </mc:Choice>
                <mc:Fallback>
                  <p:oleObj name="Document" r:id="rId5" imgW="2828435" imgH="1682078" progId="Word.Document.8">
                    <p:embed/>
                    <p:pic>
                      <p:nvPicPr>
                        <p:cNvPr id="0" name=""/>
                        <p:cNvPicPr>
                          <a:picLocks noGrp="1"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3288" y="4086225"/>
                          <a:ext cx="4616450" cy="2803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hthoek 6"/>
            <p:cNvSpPr/>
            <p:nvPr/>
          </p:nvSpPr>
          <p:spPr bwMode="auto">
            <a:xfrm>
              <a:off x="1191205" y="5294956"/>
              <a:ext cx="1524000" cy="990600"/>
            </a:xfrm>
            <a:prstGeom prst="rect">
              <a:avLst/>
            </a:prstGeom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19" rIns="91440" bIns="45719" numCol="1" rtlCol="0" anchor="t" anchorCtr="0" compatLnSpc="1">
              <a:prstTxWarp prst="textNoShape">
                <a:avLst/>
              </a:prstTxWarp>
            </a:bodyPr>
            <a:lstStyle/>
            <a:p>
              <a:pPr defTabSz="914458" eaLnBrk="1" hangingPunct="1"/>
              <a:endParaRPr lang="nl-NL" sz="4002" b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8" name="Tekstvak 7"/>
            <p:cNvSpPr txBox="1"/>
            <p:nvPr/>
          </p:nvSpPr>
          <p:spPr>
            <a:xfrm>
              <a:off x="1193284" y="5436314"/>
              <a:ext cx="14478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i="1" dirty="0">
                  <a:latin typeface="Bookman Old Style" panose="02050604050505020204" pitchFamily="18" charset="0"/>
                  <a:cs typeface="Arabic Typesetting" panose="03020402040406030203" pitchFamily="66" charset="-78"/>
                </a:rPr>
                <a:t>Test</a:t>
              </a:r>
            </a:p>
            <a:p>
              <a:pPr algn="ctr"/>
              <a:r>
                <a:rPr lang="nl-NL" sz="1000" i="1" dirty="0">
                  <a:latin typeface="Bookman Old Style" panose="02050604050505020204" pitchFamily="18" charset="0"/>
                  <a:cs typeface="Arabic Typesetting" panose="03020402040406030203" pitchFamily="66" charset="-78"/>
                </a:rPr>
                <a:t>Expert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Ir. Elly Funken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3112" y="2120900"/>
            <a:ext cx="9067006" cy="2422525"/>
          </a:xfrm>
        </p:spPr>
        <p:txBody>
          <a:bodyPr/>
          <a:lstStyle/>
          <a:p>
            <a:pPr marL="0" indent="0" eaLnBrk="1" hangingPunct="1">
              <a:lnSpc>
                <a:spcPct val="140000"/>
              </a:lnSpc>
              <a:buNone/>
            </a:pPr>
            <a:r>
              <a:rPr lang="en-US" altLang="nl-NL" sz="1801" b="1" i="1" dirty="0"/>
              <a:t>Elly Funken</a:t>
            </a:r>
            <a:r>
              <a:rPr lang="en-US" altLang="nl-NL" sz="1801" i="1" dirty="0"/>
              <a:t> is a Sr. Reliability and Functional Safety Specialist at Holland Innovative with extensive experiences in process industries on functional safety, and on reliability in the high-tech, automotive, energy, health, and aerospace markets. She has been successful in achieving and improving reliability of complex and innovative products for companies like Honeywell, DAF Trucks, ASML, B/E Aerospace, Philips HealthTech, Punch Powertrain, and Netbeheer Nederland.</a:t>
            </a:r>
          </a:p>
        </p:txBody>
      </p:sp>
      <p:pic>
        <p:nvPicPr>
          <p:cNvPr id="5" name="Picture 11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2" t="45884" r="37293" b="4831"/>
          <a:stretch/>
        </p:blipFill>
        <p:spPr bwMode="auto">
          <a:xfrm>
            <a:off x="772320" y="4619625"/>
            <a:ext cx="5557049" cy="1844674"/>
          </a:xfrm>
          <a:prstGeom prst="rect">
            <a:avLst/>
          </a:prstGeom>
          <a:noFill/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reading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7704" y="1571631"/>
            <a:ext cx="9774237" cy="5394325"/>
          </a:xfrm>
        </p:spPr>
        <p:txBody>
          <a:bodyPr/>
          <a:lstStyle/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Certified Reliability Engineer Handbook, Second Edition, D. Benbow, H. Broome, 2013, ASQ Quality Press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Reliability and Life Testing Handbook, volume 2, D. Kececioglu, 2002, DESTech publications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Applied Statistics and Probability for Engineers, Sixth Edition, D. Montgomery, G. Runger, 2013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Practical Reliability Engineering, Fifth Edition, Patrick D.T. O’Connor, 2012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Weibull Handbook, Fifth Edition, B. Abernethy, 2010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Weibull.com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Determining the Right Sample Size for Your Test: Theory and Application, H. Guo, E. Pohl, A. Gerokostopoulos, 2013, Annual Reliability and Maintainability Symposium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180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ASQ Reliability Division webinars</a:t>
            </a:r>
          </a:p>
        </p:txBody>
      </p:sp>
    </p:spTree>
    <p:extLst>
      <p:ext uri="{BB962C8B-B14F-4D97-AF65-F5344CB8AC3E}">
        <p14:creationId xmlns:p14="http://schemas.microsoft.com/office/powerpoint/2010/main" val="3445807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UTODATETIMEENABLED" val="1"/>
  <p:tag name="AUTODATETIMEFORMAT" val="$HH:$MM:$SS $AMPM"/>
  <p:tag name="AUTODATETIMEFLAGS" val="432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Preparing Your Presentation (1 of 7)&amp;quot;&quot;/&gt;&lt;property id=&quot;20307&quot; value=&quot;287&quot;/&gt;&lt;/object&gt;&lt;object type=&quot;3&quot; unique_id=&quot;10005&quot;&gt;&lt;property id=&quot;20148&quot; value=&quot;5&quot;/&gt;&lt;property id=&quot;20300&quot; value=&quot;Slide 2 - &amp;quot;Preparing Your Presentation (2 of 7)&amp;quot;&quot;/&gt;&lt;property id=&quot;20307&quot; value=&quot;288&quot;/&gt;&lt;/object&gt;&lt;object type=&quot;3&quot; unique_id=&quot;10006&quot;&gt;&lt;property id=&quot;20148&quot; value=&quot;5&quot;/&gt;&lt;property id=&quot;20300&quot; value=&quot;Slide 4 - &amp;quot;Preparing Your Presentation (4 of 7)&amp;quot;&quot;/&gt;&lt;property id=&quot;20307&quot; value=&quot;289&quot;/&gt;&lt;/object&gt;&lt;object type=&quot;3&quot; unique_id=&quot;10007&quot;&gt;&lt;property id=&quot;20148&quot; value=&quot;5&quot;/&gt;&lt;property id=&quot;20300&quot; value=&quot;Slide 5 - &amp;quot;Preparing Your Presentation (5 of 7)&amp;quot;&quot;/&gt;&lt;property id=&quot;20307&quot; value=&quot;290&quot;/&gt;&lt;/object&gt;&lt;object type=&quot;3&quot; unique_id=&quot;10008&quot;&gt;&lt;property id=&quot;20148&quot; value=&quot;5&quot;/&gt;&lt;property id=&quot;20300&quot; value=&quot;Slide 3 - &amp;quot;Preparing Your Presentation (3 of 7)&amp;quot;&quot;/&gt;&lt;property id=&quot;20307&quot; value=&quot;291&quot;/&gt;&lt;/object&gt;&lt;object type=&quot;3&quot; unique_id=&quot;10009&quot;&gt;&lt;property id=&quot;20148&quot; value=&quot;5&quot;/&gt;&lt;property id=&quot;20300&quot; value=&quot;Slide 6 - &amp;quot;Preparing Your Presentation (6 of 7)&amp;quot;&quot;/&gt;&lt;property id=&quot;20307&quot; value=&quot;303&quot;/&gt;&lt;/object&gt;&lt;object type=&quot;3&quot; unique_id=&quot;10010&quot;&gt;&lt;property id=&quot;20148&quot; value=&quot;5&quot;/&gt;&lt;property id=&quot;20300&quot; value=&quot;Slide 7 - &amp;quot;Preparing Your Presentation (7 of 7)&amp;quot;&quot;/&gt;&lt;property id=&quot;20307&quot; value=&quot;304&quot;/&gt;&lt;/object&gt;&lt;object type=&quot;3&quot; unique_id=&quot;10011&quot;&gt;&lt;property id=&quot;20148&quot; value=&quot;5&quot;/&gt;&lt;property id=&quot;20300&quot; value=&quot;Slide 8 - &amp;quot;Note About Presenter Orientation&amp;quot;&quot;/&gt;&lt;property id=&quot;20307&quot; value=&quot;293&quot;/&gt;&lt;/object&gt;&lt;object type=&quot;3&quot; unique_id=&quot;10012&quot;&gt;&lt;property id=&quot;20148&quot; value=&quot;5&quot;/&gt;&lt;property id=&quot;20300&quot; value=&quot;Slide 9 - &amp;quot;Presentation Title&amp;quot;&quot;/&gt;&lt;property id=&quot;20307&quot; value=&quot;294&quot;/&gt;&lt;/object&gt;&lt;object type=&quot;3&quot; unique_id=&quot;10013&quot;&gt;&lt;property id=&quot;20148&quot; value=&quot;5&quot;/&gt;&lt;property id=&quot;20300&quot; value=&quot;Slide 10 - &amp;quot;Introduction&amp;quot;&quot;/&gt;&lt;property id=&quot;20307&quot; value=&quot;295&quot;/&gt;&lt;/object&gt;&lt;object type=&quot;3&quot; unique_id=&quot;10014&quot;&gt;&lt;property id=&quot;20148&quot; value=&quot;5&quot;/&gt;&lt;property id=&quot;20300&quot; value=&quot;Slide 11 - &amp;quot;Agenda&amp;quot;&quot;/&gt;&lt;property id=&quot;20307&quot; value=&quot;296&quot;/&gt;&lt;/object&gt;&lt;object type=&quot;3&quot; unique_id=&quot;10015&quot;&gt;&lt;property id=&quot;20148&quot; value=&quot;5&quot;/&gt;&lt;property id=&quot;20300&quot; value=&quot;Slide 12 - &amp;quot;Vocabulary (optional)&amp;quot;&quot;/&gt;&lt;property id=&quot;20307&quot; value=&quot;297&quot;/&gt;&lt;/object&gt;&lt;object type=&quot;3&quot; unique_id=&quot;10016&quot;&gt;&lt;property id=&quot;20148&quot; value=&quot;5&quot;/&gt;&lt;property id=&quot;20300&quot; value=&quot;Slide 13 - &amp;quot;Content of the Presentation&amp;quot;&quot;/&gt;&lt;property id=&quot;20307&quot; value=&quot;298&quot;/&gt;&lt;/object&gt;&lt;object type=&quot;3&quot; unique_id=&quot;10017&quot;&gt;&lt;property id=&quot;20148&quot; value=&quot;5&quot;/&gt;&lt;property id=&quot;20300&quot; value=&quot;Slide 14 - &amp;quot;Summary&amp;quot;&quot;/&gt;&lt;property id=&quot;20307&quot; value=&quot;299&quot;/&gt;&lt;/object&gt;&lt;object type=&quot;3&quot; unique_id=&quot;10018&quot;&gt;&lt;property id=&quot;20148&quot; value=&quot;5&quot;/&gt;&lt;property id=&quot;20300&quot; value=&quot;Slide 15 - &amp;quot;Where to Get More Information&amp;quot;&quot;/&gt;&lt;property id=&quot;20307&quot; value=&quot;300&quot;/&gt;&lt;/object&gt;&lt;object type=&quot;3&quot; unique_id=&quot;10019&quot;&gt;&lt;property id=&quot;20148&quot; value=&quot;5&quot;/&gt;&lt;property id=&quot;20300&quot; value=&quot;Slide 16 - &amp;quot;Insert Your Name&amp;quot;&quot;/&gt;&lt;property id=&quot;20307&quot; value=&quot;301&quot;/&gt;&lt;/object&gt;&lt;object type=&quot;3&quot; unique_id=&quot;10020&quot;&gt;&lt;property id=&quot;20148&quot; value=&quot;5&quot;/&gt;&lt;property id=&quot;20300&quot; value=&quot;Slide 17 - &amp;quot;Questions&amp;quot;&quot;/&gt;&lt;property id=&quot;20307&quot; value=&quot;302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5;Scheme1;Scheme3;Scheme1;SlideTextFontCol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1;Scheme1;Scheme3;Scheme1;SlideTextFontCol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7;Scheme1;Scheme3;Scheme1;SlideTextFontCol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7;Scheme1;Scheme3;Scheme1;SlideTextFontCol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6;Scheme1;Scheme3;Scheme1;SlideTextFontCol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5;Scheme1;Scheme2;Scheme1;SlideTextFontCol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5;Scheme1;Scheme3;Scheme1;SlideTextFontCol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1;Scheme1;Scheme3;Scheme1;SlideTextFontColo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7;Scheme1;Scheme3;Scheme1;SlideTextFontColo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7;Scheme1;Scheme3;Scheme1;SlideTextFontColo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6;Scheme1;Scheme3;Scheme1;SlideTextFontColo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5;Scheme1;Scheme3;Scheme1;SlideTextFontColo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1;Scheme1;Scheme3;Scheme1;SlideTextFontColo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7;Scheme1;Scheme3;Scheme1;SlideTextFontColo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7;Scheme1;Scheme3;Scheme1;SlideTextFontColo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6;Scheme1;Scheme3;Scheme1;SlideTextFontColo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5;Scheme1;Scheme2;Scheme1;SlideTextFontColo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5;Scheme1;Scheme3;Scheme1;SlideTextFontColo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1;Scheme1;Scheme3;Scheme1;SlideTextFontColo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7;Scheme1;Scheme3;Scheme1;SlideTextFontColo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Scheme7;Scheme1;Scheme3;Scheme1;SlideTextFontColo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HighlightColor6;Scheme1;Scheme3;Scheme1;SlideTextFontColor"/>
</p:tagLst>
</file>

<file path=ppt/theme/theme1.xml><?xml version="1.0" encoding="utf-8"?>
<a:theme xmlns:a="http://schemas.openxmlformats.org/drawingml/2006/main" name="3_Training">
  <a:themeElements>
    <a:clrScheme name="3_Training 1">
      <a:dk1>
        <a:srgbClr val="000000"/>
      </a:dk1>
      <a:lt1>
        <a:srgbClr val="FFFFFF"/>
      </a:lt1>
      <a:dk2>
        <a:srgbClr val="002F8C"/>
      </a:dk2>
      <a:lt2>
        <a:srgbClr val="CCECFF"/>
      </a:lt2>
      <a:accent1>
        <a:srgbClr val="6699FF"/>
      </a:accent1>
      <a:accent2>
        <a:srgbClr val="00CCCC"/>
      </a:accent2>
      <a:accent3>
        <a:srgbClr val="FFFFFF"/>
      </a:accent3>
      <a:accent4>
        <a:srgbClr val="000000"/>
      </a:accent4>
      <a:accent5>
        <a:srgbClr val="B8CAFF"/>
      </a:accent5>
      <a:accent6>
        <a:srgbClr val="00B9B9"/>
      </a:accent6>
      <a:hlink>
        <a:srgbClr val="0033CC"/>
      </a:hlink>
      <a:folHlink>
        <a:srgbClr val="006666"/>
      </a:folHlink>
    </a:clrScheme>
    <a:fontScheme name="3_Trai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prstShdw prst="shdw18" dist="17961" dir="135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prstShdw prst="shdw18" dist="17961" dir="135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Training 1">
        <a:dk1>
          <a:srgbClr val="000000"/>
        </a:dk1>
        <a:lt1>
          <a:srgbClr val="FFFFFF"/>
        </a:lt1>
        <a:dk2>
          <a:srgbClr val="002F8C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0033CC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A01A5B2F83494993DD9FD77F5AD29E" ma:contentTypeVersion="4" ma:contentTypeDescription="Create a new document." ma:contentTypeScope="" ma:versionID="1762f656a2974da9e23b110fdf930ccc">
  <xsd:schema xmlns:xsd="http://www.w3.org/2001/XMLSchema" xmlns:xs="http://www.w3.org/2001/XMLSchema" xmlns:p="http://schemas.microsoft.com/office/2006/metadata/properties" xmlns:ns2="a2cb0a62-04e8-49d8-97f2-faa0601f59ef" targetNamespace="http://schemas.microsoft.com/office/2006/metadata/properties" ma:root="true" ma:fieldsID="9bf5eb812065188e0c46bc980dabdba5" ns2:_="">
    <xsd:import namespace="a2cb0a62-04e8-49d8-97f2-faa0601f59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cb0a62-04e8-49d8-97f2-faa0601f59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B186C73-5945-4A2B-BA02-510857F96F09}"/>
</file>

<file path=customXml/itemProps2.xml><?xml version="1.0" encoding="utf-8"?>
<ds:datastoreItem xmlns:ds="http://schemas.openxmlformats.org/officeDocument/2006/customXml" ds:itemID="{E290A85A-C92B-4214-918F-5239789A46C2}"/>
</file>

<file path=customXml/itemProps3.xml><?xml version="1.0" encoding="utf-8"?>
<ds:datastoreItem xmlns:ds="http://schemas.openxmlformats.org/officeDocument/2006/customXml" ds:itemID="{5D637EED-14A4-4665-9400-5D07C37BFE4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2271</Words>
  <Application>Microsoft Office PowerPoint</Application>
  <PresentationFormat>Aangepast</PresentationFormat>
  <Paragraphs>764</Paragraphs>
  <Slides>53</Slides>
  <Notes>15</Notes>
  <HiddenSlides>1</HiddenSlides>
  <MMClips>0</MMClips>
  <ScaleCrop>false</ScaleCrop>
  <HeadingPairs>
    <vt:vector size="8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53</vt:i4>
      </vt:variant>
    </vt:vector>
  </HeadingPairs>
  <TitlesOfParts>
    <vt:vector size="63" baseType="lpstr">
      <vt:lpstr>Arabic Typesetting</vt:lpstr>
      <vt:lpstr>Arial</vt:lpstr>
      <vt:lpstr>Bookman Old Style</vt:lpstr>
      <vt:lpstr>Cambria Math</vt:lpstr>
      <vt:lpstr>Symbol</vt:lpstr>
      <vt:lpstr>Times New Roman</vt:lpstr>
      <vt:lpstr>Verdana</vt:lpstr>
      <vt:lpstr>Wingdings</vt:lpstr>
      <vt:lpstr>3_Training</vt:lpstr>
      <vt:lpstr>Document</vt:lpstr>
      <vt:lpstr>Sample Size and Producer’s Risk in Reliability Testing</vt:lpstr>
      <vt:lpstr>1. Introduction</vt:lpstr>
      <vt:lpstr>1. Introduction</vt:lpstr>
      <vt:lpstr>Sample Size and Producer’s Risk in Reliability Testing</vt:lpstr>
      <vt:lpstr>2. Reliability Testing</vt:lpstr>
      <vt:lpstr>2. Reliability Testing</vt:lpstr>
      <vt:lpstr>2. Reliability Testing</vt:lpstr>
      <vt:lpstr>2. Reliability Testing</vt:lpstr>
      <vt:lpstr>3. Drivers in Testing for Life</vt:lpstr>
      <vt:lpstr>3. Drivers in Testing for Life</vt:lpstr>
      <vt:lpstr>4. Determine Sample Size</vt:lpstr>
      <vt:lpstr>4. Determine Sample Size</vt:lpstr>
      <vt:lpstr>4. Determine Sample size – Zero failure testing</vt:lpstr>
      <vt:lpstr>4. Determine Sample size - Zero failure testing</vt:lpstr>
      <vt:lpstr>4. Determine Sample size - Zero failure testing</vt:lpstr>
      <vt:lpstr>4. Determine Sample size - 1 or 0 failure testing</vt:lpstr>
      <vt:lpstr>4. Determine Sample size - 1 or 0 failure testing</vt:lpstr>
      <vt:lpstr>4. Determine Sample size - 1 or 0 failure testing</vt:lpstr>
      <vt:lpstr>4. Determine Sample size</vt:lpstr>
      <vt:lpstr>5. ‘Forgotten’ driver…Producer’s Risk</vt:lpstr>
      <vt:lpstr>5. Producer's Risk – Rejecting Reliable products</vt:lpstr>
      <vt:lpstr>5. Producer's Risk – Rejecting Reliable products</vt:lpstr>
      <vt:lpstr>5. Producer's Risk – Rejecting Reliable products</vt:lpstr>
      <vt:lpstr>5. Producer's Risk – Zero Failure testing  </vt:lpstr>
      <vt:lpstr>5. Producer's Risk – Zero Failure testing</vt:lpstr>
      <vt:lpstr>5. Producer's Risk – Zero Failure testing</vt:lpstr>
      <vt:lpstr>5. Producer's Risk – Zero Failure testing</vt:lpstr>
      <vt:lpstr>5. Producer's Risk – One or Zero failure testing</vt:lpstr>
      <vt:lpstr>5. Producer's Risk – One or Zero failure testing</vt:lpstr>
      <vt:lpstr>5. Producer's Risk – One or Zero failure testing</vt:lpstr>
      <vt:lpstr>5. Producer's Risk – One or Zero failure testing</vt:lpstr>
      <vt:lpstr>5. Producer's Risk</vt:lpstr>
      <vt:lpstr>6. Optimize Producer's Risk</vt:lpstr>
      <vt:lpstr>6. Optimize Producer's Risk – OC curves</vt:lpstr>
      <vt:lpstr>6. Optimize Producer's Risk – OC curves</vt:lpstr>
      <vt:lpstr>6. Optimize Producer's Risk – Drivers</vt:lpstr>
      <vt:lpstr>6. Optimize Producer's Risk – Zero Failure test</vt:lpstr>
      <vt:lpstr>6. Optimize Producer's Risk – Zero Failure test</vt:lpstr>
      <vt:lpstr>6. Optimize Producer's Risk – 1 or 0 Failure test</vt:lpstr>
      <vt:lpstr>6. Optimize Producer's Risk – 1 or 0 Failure test</vt:lpstr>
      <vt:lpstr>6. Optimize Producer's Risk – 1 or 0 Failure test</vt:lpstr>
      <vt:lpstr>6. Optimize Producer's Risk – Zero Failure test</vt:lpstr>
      <vt:lpstr>6. Optimize Producer's Risk – 1 or 0 failure test</vt:lpstr>
      <vt:lpstr>6. Optimize Producer's Risk – 1 or 0 failure test</vt:lpstr>
      <vt:lpstr>6. Optimize Producer's Risk – 1 or 0 failure test</vt:lpstr>
      <vt:lpstr>6. Optimize Producer's Risk – Zero Failure test</vt:lpstr>
      <vt:lpstr>6. Optimize Producer's Risk</vt:lpstr>
      <vt:lpstr>7. Summary – Sample Size &amp; Producer's Risk</vt:lpstr>
      <vt:lpstr>7. Summary – Sample Size &amp; Producer's Risk</vt:lpstr>
      <vt:lpstr>7. Conclusions – Sample Size &amp; Producer's Risk</vt:lpstr>
      <vt:lpstr>Questions</vt:lpstr>
      <vt:lpstr>Ir. Elly Funken</vt:lpstr>
      <vt:lpstr>More reading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Applied Reliability Symposium</dc:title>
  <dc:creator/>
  <cp:lastModifiedBy/>
  <cp:revision>37</cp:revision>
  <cp:lastPrinted>1601-01-01T00:00:00Z</cp:lastPrinted>
  <dcterms:created xsi:type="dcterms:W3CDTF">1601-01-01T00:00:00Z</dcterms:created>
  <dcterms:modified xsi:type="dcterms:W3CDTF">2015-03-23T16:18:23Z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0x010100CEA01A5B2F83494993DD9FD77F5AD29E</vt:lpwstr>
  </property>
</Properties>
</file>