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5" r:id="rId1"/>
  </p:sldMasterIdLst>
  <p:notesMasterIdLst>
    <p:notesMasterId r:id="rId37"/>
  </p:notesMasterIdLst>
  <p:handoutMasterIdLst>
    <p:handoutMasterId r:id="rId38"/>
  </p:handoutMasterIdLst>
  <p:sldIdLst>
    <p:sldId id="271" r:id="rId2"/>
    <p:sldId id="263" r:id="rId3"/>
    <p:sldId id="264" r:id="rId4"/>
    <p:sldId id="295" r:id="rId5"/>
    <p:sldId id="325" r:id="rId6"/>
    <p:sldId id="266" r:id="rId7"/>
    <p:sldId id="274" r:id="rId8"/>
    <p:sldId id="276" r:id="rId9"/>
    <p:sldId id="280" r:id="rId10"/>
    <p:sldId id="281" r:id="rId11"/>
    <p:sldId id="282" r:id="rId12"/>
    <p:sldId id="284" r:id="rId13"/>
    <p:sldId id="285" r:id="rId14"/>
    <p:sldId id="286" r:id="rId15"/>
    <p:sldId id="272" r:id="rId16"/>
    <p:sldId id="318" r:id="rId17"/>
    <p:sldId id="327" r:id="rId18"/>
    <p:sldId id="320" r:id="rId19"/>
    <p:sldId id="321" r:id="rId20"/>
    <p:sldId id="322" r:id="rId21"/>
    <p:sldId id="323" r:id="rId22"/>
    <p:sldId id="273" r:id="rId23"/>
    <p:sldId id="301" r:id="rId24"/>
    <p:sldId id="300" r:id="rId25"/>
    <p:sldId id="299" r:id="rId26"/>
    <p:sldId id="302" r:id="rId27"/>
    <p:sldId id="304" r:id="rId28"/>
    <p:sldId id="303" r:id="rId29"/>
    <p:sldId id="306" r:id="rId30"/>
    <p:sldId id="307" r:id="rId31"/>
    <p:sldId id="308" r:id="rId32"/>
    <p:sldId id="310" r:id="rId33"/>
    <p:sldId id="267" r:id="rId34"/>
    <p:sldId id="326" r:id="rId35"/>
    <p:sldId id="270" r:id="rId36"/>
  </p:sldIdLst>
  <p:sldSz cx="10058400" cy="7772400"/>
  <p:notesSz cx="7010400" cy="9236075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81" userDrawn="1">
          <p15:clr>
            <a:srgbClr val="A4A3A4"/>
          </p15:clr>
        </p15:guide>
        <p15:guide id="2" pos="4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A33F"/>
    <a:srgbClr val="19A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85982" autoAdjust="0"/>
  </p:normalViewPr>
  <p:slideViewPr>
    <p:cSldViewPr snapToGrid="0">
      <p:cViewPr varScale="1">
        <p:scale>
          <a:sx n="88" d="100"/>
          <a:sy n="88" d="100"/>
        </p:scale>
        <p:origin x="2004" y="102"/>
      </p:cViewPr>
      <p:guideLst>
        <p:guide orient="horz" pos="1881"/>
        <p:guide pos="492"/>
      </p:guideLst>
    </p:cSldViewPr>
  </p:slideViewPr>
  <p:outlineViewPr>
    <p:cViewPr>
      <p:scale>
        <a:sx n="33" d="100"/>
        <a:sy n="33" d="100"/>
      </p:scale>
      <p:origin x="0" y="-78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246" y="84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orienlutgendorf\Documents\Trainingen\RF1\RF1%20project\160922%20Financial%20model%20DLM%20Gen4%20Gen5%20issue%20Philips%20Lighting_Hans_v3_D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Replacement</a:t>
            </a:r>
            <a:r>
              <a:rPr lang="en-GB" baseline="0"/>
              <a:t> cost module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'Distribution countries'!$C$2:$Q$2</c:f>
              <c:strCache>
                <c:ptCount val="15"/>
                <c:pt idx="0">
                  <c:v>Region 1</c:v>
                </c:pt>
                <c:pt idx="1">
                  <c:v>Region 2 </c:v>
                </c:pt>
                <c:pt idx="2">
                  <c:v>Region 3</c:v>
                </c:pt>
                <c:pt idx="3">
                  <c:v>Region 4</c:v>
                </c:pt>
                <c:pt idx="4">
                  <c:v>Region 5</c:v>
                </c:pt>
                <c:pt idx="5">
                  <c:v>Region 6</c:v>
                </c:pt>
                <c:pt idx="6">
                  <c:v>Region 7</c:v>
                </c:pt>
                <c:pt idx="7">
                  <c:v>Region 8</c:v>
                </c:pt>
                <c:pt idx="8">
                  <c:v>Region 9</c:v>
                </c:pt>
                <c:pt idx="9">
                  <c:v>Region 10</c:v>
                </c:pt>
                <c:pt idx="10">
                  <c:v>Region 11</c:v>
                </c:pt>
                <c:pt idx="11">
                  <c:v>Region 12</c:v>
                </c:pt>
                <c:pt idx="12">
                  <c:v>Region 13</c:v>
                </c:pt>
                <c:pt idx="13">
                  <c:v>Region 14</c:v>
                </c:pt>
                <c:pt idx="14">
                  <c:v>Region 15</c:v>
                </c:pt>
              </c:strCache>
            </c:strRef>
          </c:cat>
          <c:val>
            <c:numRef>
              <c:f>'Distribution countries'!$C$6:$Q$6</c:f>
              <c:numCache>
                <c:formatCode>0</c:formatCode>
                <c:ptCount val="15"/>
                <c:pt idx="0">
                  <c:v>42.65842880417074</c:v>
                </c:pt>
                <c:pt idx="1">
                  <c:v>13.813721439749608</c:v>
                </c:pt>
                <c:pt idx="2">
                  <c:v>18.563333333333333</c:v>
                </c:pt>
                <c:pt idx="3">
                  <c:v>15.105277777777779</c:v>
                </c:pt>
                <c:pt idx="4">
                  <c:v>12.944000000000001</c:v>
                </c:pt>
                <c:pt idx="5">
                  <c:v>13.693333333333335</c:v>
                </c:pt>
                <c:pt idx="6">
                  <c:v>21.177701674277014</c:v>
                </c:pt>
                <c:pt idx="7">
                  <c:v>14.512938834600071</c:v>
                </c:pt>
                <c:pt idx="8">
                  <c:v>14.593776276276278</c:v>
                </c:pt>
                <c:pt idx="9">
                  <c:v>20.920176712660375</c:v>
                </c:pt>
                <c:pt idx="10">
                  <c:v>17.761081322609474</c:v>
                </c:pt>
                <c:pt idx="11">
                  <c:v>15.053333333333333</c:v>
                </c:pt>
                <c:pt idx="12">
                  <c:v>8.1066666666666674</c:v>
                </c:pt>
                <c:pt idx="13">
                  <c:v>20.240446819709817</c:v>
                </c:pt>
                <c:pt idx="14">
                  <c:v>13.016666666666666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D32-42C9-9DA1-70FC72A862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28827960"/>
        <c:axId val="328830312"/>
      </c:barChart>
      <c:catAx>
        <c:axId val="328827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328830312"/>
        <c:crosses val="autoZero"/>
        <c:auto val="1"/>
        <c:lblAlgn val="ctr"/>
        <c:lblOffset val="100"/>
        <c:tickLblSkip val="1"/>
        <c:noMultiLvlLbl val="0"/>
      </c:catAx>
      <c:valAx>
        <c:axId val="3288303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Euro per replacement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NL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328827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A4366C-2AAA-4B6B-9945-434B9BC75A1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F620EDA-73A0-472F-981B-DDBC4244FC4B}">
      <dgm:prSet phldrT="[Tekst]"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Sales data</a:t>
          </a:r>
        </a:p>
      </dgm:t>
    </dgm:pt>
    <dgm:pt modelId="{460D502E-AB18-4774-83CE-B4F8A9E2C4BC}" type="parTrans" cxnId="{693B4FA7-05C1-4A64-BBC2-DE69D9E9AD9E}">
      <dgm:prSet/>
      <dgm:spPr/>
      <dgm:t>
        <a:bodyPr/>
        <a:lstStyle/>
        <a:p>
          <a:endParaRPr lang="nl-NL"/>
        </a:p>
      </dgm:t>
    </dgm:pt>
    <dgm:pt modelId="{A789367B-DB9A-4565-A169-3D6EFEC8B4B7}" type="sibTrans" cxnId="{693B4FA7-05C1-4A64-BBC2-DE69D9E9AD9E}">
      <dgm:prSet/>
      <dgm:spPr/>
      <dgm:t>
        <a:bodyPr/>
        <a:lstStyle/>
        <a:p>
          <a:endParaRPr lang="nl-NL"/>
        </a:p>
      </dgm:t>
    </dgm:pt>
    <dgm:pt modelId="{9AFADC6E-C491-4967-9EB0-1E715B6E9596}">
      <dgm:prSet phldrT="[Tekst]"/>
      <dgm:spPr>
        <a:solidFill>
          <a:schemeClr val="accent6"/>
        </a:solidFill>
      </dgm:spPr>
      <dgm:t>
        <a:bodyPr/>
        <a:lstStyle/>
        <a:p>
          <a:r>
            <a:rPr lang="nl-NL" dirty="0"/>
            <a:t>Failure model</a:t>
          </a:r>
        </a:p>
      </dgm:t>
    </dgm:pt>
    <dgm:pt modelId="{3B8A5567-F298-4940-9115-24C04D73D3F2}" type="parTrans" cxnId="{BD491560-E21A-4BBA-B7F9-253A828495BC}">
      <dgm:prSet/>
      <dgm:spPr/>
      <dgm:t>
        <a:bodyPr/>
        <a:lstStyle/>
        <a:p>
          <a:endParaRPr lang="nl-NL"/>
        </a:p>
      </dgm:t>
    </dgm:pt>
    <dgm:pt modelId="{6056921E-A750-4305-A4B5-880BC26259FC}" type="sibTrans" cxnId="{BD491560-E21A-4BBA-B7F9-253A828495BC}">
      <dgm:prSet/>
      <dgm:spPr/>
      <dgm:t>
        <a:bodyPr/>
        <a:lstStyle/>
        <a:p>
          <a:endParaRPr lang="nl-NL"/>
        </a:p>
      </dgm:t>
    </dgm:pt>
    <dgm:pt modelId="{347E4A1C-EC1B-42DA-B17C-BBBE3C1B10DB}">
      <dgm:prSet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Failure forecast</a:t>
          </a:r>
        </a:p>
      </dgm:t>
    </dgm:pt>
    <dgm:pt modelId="{38AE10D2-273A-403E-9908-FE40E0DB8169}" type="parTrans" cxnId="{B851D180-11BA-43CF-8FB5-E24BD055C5A6}">
      <dgm:prSet/>
      <dgm:spPr/>
      <dgm:t>
        <a:bodyPr/>
        <a:lstStyle/>
        <a:p>
          <a:endParaRPr lang="nl-NL"/>
        </a:p>
      </dgm:t>
    </dgm:pt>
    <dgm:pt modelId="{91D77F3E-4B0F-4A68-A811-19A6CA7FA745}" type="sibTrans" cxnId="{B851D180-11BA-43CF-8FB5-E24BD055C5A6}">
      <dgm:prSet/>
      <dgm:spPr/>
      <dgm:t>
        <a:bodyPr/>
        <a:lstStyle/>
        <a:p>
          <a:endParaRPr lang="nl-NL"/>
        </a:p>
      </dgm:t>
    </dgm:pt>
    <dgm:pt modelId="{AB06B8FB-B56C-42F8-BA96-50E74AECD273}">
      <dgm:prSet/>
      <dgm:spPr>
        <a:solidFill>
          <a:schemeClr val="accent6"/>
        </a:solidFill>
      </dgm:spPr>
      <dgm:t>
        <a:bodyPr/>
        <a:lstStyle/>
        <a:p>
          <a:r>
            <a:rPr lang="nl-NL" dirty="0"/>
            <a:t>Financial model</a:t>
          </a:r>
        </a:p>
      </dgm:t>
    </dgm:pt>
    <dgm:pt modelId="{4905C21D-8318-43CB-82DA-A576E2CE63BE}" type="parTrans" cxnId="{40B731C2-24BB-4B28-915A-9F800633E0E5}">
      <dgm:prSet/>
      <dgm:spPr/>
      <dgm:t>
        <a:bodyPr/>
        <a:lstStyle/>
        <a:p>
          <a:endParaRPr lang="nl-NL"/>
        </a:p>
      </dgm:t>
    </dgm:pt>
    <dgm:pt modelId="{D2159607-2018-4DAE-8448-9EF99B24F179}" type="sibTrans" cxnId="{40B731C2-24BB-4B28-915A-9F800633E0E5}">
      <dgm:prSet/>
      <dgm:spPr/>
      <dgm:t>
        <a:bodyPr/>
        <a:lstStyle/>
        <a:p>
          <a:endParaRPr lang="nl-NL"/>
        </a:p>
      </dgm:t>
    </dgm:pt>
    <dgm:pt modelId="{49C92D49-A3EF-4685-A747-48F1CB891272}">
      <dgm:prSet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Total </a:t>
          </a:r>
          <a:r>
            <a:rPr lang="nl-NL" dirty="0" err="1">
              <a:solidFill>
                <a:schemeClr val="bg2"/>
              </a:solidFill>
            </a:rPr>
            <a:t>cost</a:t>
          </a:r>
          <a:r>
            <a:rPr lang="nl-NL" dirty="0">
              <a:solidFill>
                <a:schemeClr val="bg2"/>
              </a:solidFill>
            </a:rPr>
            <a:t> </a:t>
          </a:r>
          <a:r>
            <a:rPr lang="nl-NL" dirty="0" err="1">
              <a:solidFill>
                <a:schemeClr val="bg2"/>
              </a:solidFill>
            </a:rPr>
            <a:t>estimation</a:t>
          </a:r>
          <a:endParaRPr lang="nl-NL" dirty="0">
            <a:solidFill>
              <a:schemeClr val="bg2"/>
            </a:solidFill>
          </a:endParaRPr>
        </a:p>
      </dgm:t>
    </dgm:pt>
    <dgm:pt modelId="{5992AFFE-B53F-45C6-B715-3FD4CB6B3C4D}" type="parTrans" cxnId="{5C4BE7D8-9C4C-43C1-9F03-5C962278E9A3}">
      <dgm:prSet/>
      <dgm:spPr/>
      <dgm:t>
        <a:bodyPr/>
        <a:lstStyle/>
        <a:p>
          <a:endParaRPr lang="nl-NL"/>
        </a:p>
      </dgm:t>
    </dgm:pt>
    <dgm:pt modelId="{49131561-092B-49DB-BB35-5CEEB199F837}" type="sibTrans" cxnId="{5C4BE7D8-9C4C-43C1-9F03-5C962278E9A3}">
      <dgm:prSet/>
      <dgm:spPr/>
      <dgm:t>
        <a:bodyPr/>
        <a:lstStyle/>
        <a:p>
          <a:endParaRPr lang="nl-NL"/>
        </a:p>
      </dgm:t>
    </dgm:pt>
    <dgm:pt modelId="{99B7CE08-736A-4E5C-9BB1-A3B2307DF53F}" type="pres">
      <dgm:prSet presAssocID="{B2A4366C-2AAA-4B6B-9945-434B9BC75A1B}" presName="CompostProcess" presStyleCnt="0">
        <dgm:presLayoutVars>
          <dgm:dir/>
          <dgm:resizeHandles val="exact"/>
        </dgm:presLayoutVars>
      </dgm:prSet>
      <dgm:spPr/>
    </dgm:pt>
    <dgm:pt modelId="{F2333090-A4C1-4731-8505-40102DA6A966}" type="pres">
      <dgm:prSet presAssocID="{B2A4366C-2AAA-4B6B-9945-434B9BC75A1B}" presName="arrow" presStyleLbl="bgShp" presStyleIdx="0" presStyleCnt="1" custLinFactNeighborY="-2941"/>
      <dgm:spPr/>
    </dgm:pt>
    <dgm:pt modelId="{9B8910AC-34AC-41BB-93AC-FDF41C1DC682}" type="pres">
      <dgm:prSet presAssocID="{B2A4366C-2AAA-4B6B-9945-434B9BC75A1B}" presName="linearProcess" presStyleCnt="0"/>
      <dgm:spPr/>
    </dgm:pt>
    <dgm:pt modelId="{2CEEF2C8-CDF4-4C67-8A9E-14BBC32D0C2B}" type="pres">
      <dgm:prSet presAssocID="{BF620EDA-73A0-472F-981B-DDBC4244FC4B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3762D49-FB88-403F-991D-645AA22F0D04}" type="pres">
      <dgm:prSet presAssocID="{A789367B-DB9A-4565-A169-3D6EFEC8B4B7}" presName="sibTrans" presStyleCnt="0"/>
      <dgm:spPr/>
    </dgm:pt>
    <dgm:pt modelId="{E857E907-EE40-4F8E-A1B3-FE595A3D2178}" type="pres">
      <dgm:prSet presAssocID="{9AFADC6E-C491-4967-9EB0-1E715B6E9596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AACD1D0-A20A-4EA7-90B3-2AFC7D9F6F5A}" type="pres">
      <dgm:prSet presAssocID="{6056921E-A750-4305-A4B5-880BC26259FC}" presName="sibTrans" presStyleCnt="0"/>
      <dgm:spPr/>
    </dgm:pt>
    <dgm:pt modelId="{7BCEF86B-1242-48D7-AD51-C4F801AD9115}" type="pres">
      <dgm:prSet presAssocID="{347E4A1C-EC1B-42DA-B17C-BBBE3C1B10DB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77A8B74-4B21-4F89-9113-72ED44527C4C}" type="pres">
      <dgm:prSet presAssocID="{91D77F3E-4B0F-4A68-A811-19A6CA7FA745}" presName="sibTrans" presStyleCnt="0"/>
      <dgm:spPr/>
    </dgm:pt>
    <dgm:pt modelId="{0DBBDADE-4ACA-470C-A872-6090461EBE1E}" type="pres">
      <dgm:prSet presAssocID="{AB06B8FB-B56C-42F8-BA96-50E74AECD273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DA8273D-ABD2-4999-9DA0-233A4AA7C5CF}" type="pres">
      <dgm:prSet presAssocID="{D2159607-2018-4DAE-8448-9EF99B24F179}" presName="sibTrans" presStyleCnt="0"/>
      <dgm:spPr/>
    </dgm:pt>
    <dgm:pt modelId="{1DA62343-CF4C-4BBE-BB5F-D98697DFB3D2}" type="pres">
      <dgm:prSet presAssocID="{49C92D49-A3EF-4685-A747-48F1CB891272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B851D180-11BA-43CF-8FB5-E24BD055C5A6}" srcId="{B2A4366C-2AAA-4B6B-9945-434B9BC75A1B}" destId="{347E4A1C-EC1B-42DA-B17C-BBBE3C1B10DB}" srcOrd="2" destOrd="0" parTransId="{38AE10D2-273A-403E-9908-FE40E0DB8169}" sibTransId="{91D77F3E-4B0F-4A68-A811-19A6CA7FA745}"/>
    <dgm:cxn modelId="{40B731C2-24BB-4B28-915A-9F800633E0E5}" srcId="{B2A4366C-2AAA-4B6B-9945-434B9BC75A1B}" destId="{AB06B8FB-B56C-42F8-BA96-50E74AECD273}" srcOrd="3" destOrd="0" parTransId="{4905C21D-8318-43CB-82DA-A576E2CE63BE}" sibTransId="{D2159607-2018-4DAE-8448-9EF99B24F179}"/>
    <dgm:cxn modelId="{BBC8AD69-7A4A-4837-A0EB-4E71204C8C13}" type="presOf" srcId="{9AFADC6E-C491-4967-9EB0-1E715B6E9596}" destId="{E857E907-EE40-4F8E-A1B3-FE595A3D2178}" srcOrd="0" destOrd="0" presId="urn:microsoft.com/office/officeart/2005/8/layout/hProcess9"/>
    <dgm:cxn modelId="{1B8A8ECE-ADFD-42F1-AA90-A5A0EC88DD32}" type="presOf" srcId="{347E4A1C-EC1B-42DA-B17C-BBBE3C1B10DB}" destId="{7BCEF86B-1242-48D7-AD51-C4F801AD9115}" srcOrd="0" destOrd="0" presId="urn:microsoft.com/office/officeart/2005/8/layout/hProcess9"/>
    <dgm:cxn modelId="{8D063077-C82A-4666-9F91-A293B6E5E44D}" type="presOf" srcId="{BF620EDA-73A0-472F-981B-DDBC4244FC4B}" destId="{2CEEF2C8-CDF4-4C67-8A9E-14BBC32D0C2B}" srcOrd="0" destOrd="0" presId="urn:microsoft.com/office/officeart/2005/8/layout/hProcess9"/>
    <dgm:cxn modelId="{693B4FA7-05C1-4A64-BBC2-DE69D9E9AD9E}" srcId="{B2A4366C-2AAA-4B6B-9945-434B9BC75A1B}" destId="{BF620EDA-73A0-472F-981B-DDBC4244FC4B}" srcOrd="0" destOrd="0" parTransId="{460D502E-AB18-4774-83CE-B4F8A9E2C4BC}" sibTransId="{A789367B-DB9A-4565-A169-3D6EFEC8B4B7}"/>
    <dgm:cxn modelId="{D2892E65-3D0E-4D4F-B443-35936267E172}" type="presOf" srcId="{49C92D49-A3EF-4685-A747-48F1CB891272}" destId="{1DA62343-CF4C-4BBE-BB5F-D98697DFB3D2}" srcOrd="0" destOrd="0" presId="urn:microsoft.com/office/officeart/2005/8/layout/hProcess9"/>
    <dgm:cxn modelId="{C1C8BC2B-A5A0-4CFA-894A-7DD4411A6CC8}" type="presOf" srcId="{AB06B8FB-B56C-42F8-BA96-50E74AECD273}" destId="{0DBBDADE-4ACA-470C-A872-6090461EBE1E}" srcOrd="0" destOrd="0" presId="urn:microsoft.com/office/officeart/2005/8/layout/hProcess9"/>
    <dgm:cxn modelId="{5C4BE7D8-9C4C-43C1-9F03-5C962278E9A3}" srcId="{B2A4366C-2AAA-4B6B-9945-434B9BC75A1B}" destId="{49C92D49-A3EF-4685-A747-48F1CB891272}" srcOrd="4" destOrd="0" parTransId="{5992AFFE-B53F-45C6-B715-3FD4CB6B3C4D}" sibTransId="{49131561-092B-49DB-BB35-5CEEB199F837}"/>
    <dgm:cxn modelId="{7FEDF7A1-360C-47D4-8C50-0DDD52192E32}" type="presOf" srcId="{B2A4366C-2AAA-4B6B-9945-434B9BC75A1B}" destId="{99B7CE08-736A-4E5C-9BB1-A3B2307DF53F}" srcOrd="0" destOrd="0" presId="urn:microsoft.com/office/officeart/2005/8/layout/hProcess9"/>
    <dgm:cxn modelId="{BD491560-E21A-4BBA-B7F9-253A828495BC}" srcId="{B2A4366C-2AAA-4B6B-9945-434B9BC75A1B}" destId="{9AFADC6E-C491-4967-9EB0-1E715B6E9596}" srcOrd="1" destOrd="0" parTransId="{3B8A5567-F298-4940-9115-24C04D73D3F2}" sibTransId="{6056921E-A750-4305-A4B5-880BC26259FC}"/>
    <dgm:cxn modelId="{E9E9BFFC-38E3-4882-9C6D-F245A0625D80}" type="presParOf" srcId="{99B7CE08-736A-4E5C-9BB1-A3B2307DF53F}" destId="{F2333090-A4C1-4731-8505-40102DA6A966}" srcOrd="0" destOrd="0" presId="urn:microsoft.com/office/officeart/2005/8/layout/hProcess9"/>
    <dgm:cxn modelId="{F31EDDB2-B76B-4AB6-BBB7-1F15FC511109}" type="presParOf" srcId="{99B7CE08-736A-4E5C-9BB1-A3B2307DF53F}" destId="{9B8910AC-34AC-41BB-93AC-FDF41C1DC682}" srcOrd="1" destOrd="0" presId="urn:microsoft.com/office/officeart/2005/8/layout/hProcess9"/>
    <dgm:cxn modelId="{85418EE0-9723-4E64-993B-869208FAFA11}" type="presParOf" srcId="{9B8910AC-34AC-41BB-93AC-FDF41C1DC682}" destId="{2CEEF2C8-CDF4-4C67-8A9E-14BBC32D0C2B}" srcOrd="0" destOrd="0" presId="urn:microsoft.com/office/officeart/2005/8/layout/hProcess9"/>
    <dgm:cxn modelId="{BA78A0D0-24C3-48FB-B891-4A9C360D62FC}" type="presParOf" srcId="{9B8910AC-34AC-41BB-93AC-FDF41C1DC682}" destId="{B3762D49-FB88-403F-991D-645AA22F0D04}" srcOrd="1" destOrd="0" presId="urn:microsoft.com/office/officeart/2005/8/layout/hProcess9"/>
    <dgm:cxn modelId="{368BBC69-3A9B-4686-87FE-E23452220292}" type="presParOf" srcId="{9B8910AC-34AC-41BB-93AC-FDF41C1DC682}" destId="{E857E907-EE40-4F8E-A1B3-FE595A3D2178}" srcOrd="2" destOrd="0" presId="urn:microsoft.com/office/officeart/2005/8/layout/hProcess9"/>
    <dgm:cxn modelId="{5B49FA43-6218-4E57-B32B-0C16D5079B0B}" type="presParOf" srcId="{9B8910AC-34AC-41BB-93AC-FDF41C1DC682}" destId="{9AACD1D0-A20A-4EA7-90B3-2AFC7D9F6F5A}" srcOrd="3" destOrd="0" presId="urn:microsoft.com/office/officeart/2005/8/layout/hProcess9"/>
    <dgm:cxn modelId="{4F72BB04-A3D0-4838-92B6-BB6B3DC7CDE0}" type="presParOf" srcId="{9B8910AC-34AC-41BB-93AC-FDF41C1DC682}" destId="{7BCEF86B-1242-48D7-AD51-C4F801AD9115}" srcOrd="4" destOrd="0" presId="urn:microsoft.com/office/officeart/2005/8/layout/hProcess9"/>
    <dgm:cxn modelId="{AFA62B1F-7100-4CF9-BF40-E50B2ED8A719}" type="presParOf" srcId="{9B8910AC-34AC-41BB-93AC-FDF41C1DC682}" destId="{777A8B74-4B21-4F89-9113-72ED44527C4C}" srcOrd="5" destOrd="0" presId="urn:microsoft.com/office/officeart/2005/8/layout/hProcess9"/>
    <dgm:cxn modelId="{415AAD06-D2D0-401F-BE90-A0E22AD70E3C}" type="presParOf" srcId="{9B8910AC-34AC-41BB-93AC-FDF41C1DC682}" destId="{0DBBDADE-4ACA-470C-A872-6090461EBE1E}" srcOrd="6" destOrd="0" presId="urn:microsoft.com/office/officeart/2005/8/layout/hProcess9"/>
    <dgm:cxn modelId="{C7CBFA8B-5B9E-4CF4-8491-7355A117C855}" type="presParOf" srcId="{9B8910AC-34AC-41BB-93AC-FDF41C1DC682}" destId="{4DA8273D-ABD2-4999-9DA0-233A4AA7C5CF}" srcOrd="7" destOrd="0" presId="urn:microsoft.com/office/officeart/2005/8/layout/hProcess9"/>
    <dgm:cxn modelId="{331948F0-9C8C-439E-9AD6-11543CFCC191}" type="presParOf" srcId="{9B8910AC-34AC-41BB-93AC-FDF41C1DC682}" destId="{1DA62343-CF4C-4BBE-BB5F-D98697DFB3D2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A4366C-2AAA-4B6B-9945-434B9BC75A1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F620EDA-73A0-472F-981B-DDBC4244FC4B}">
      <dgm:prSet phldrT="[Tekst]"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Field returns</a:t>
          </a:r>
        </a:p>
      </dgm:t>
    </dgm:pt>
    <dgm:pt modelId="{460D502E-AB18-4774-83CE-B4F8A9E2C4BC}" type="parTrans" cxnId="{693B4FA7-05C1-4A64-BBC2-DE69D9E9AD9E}">
      <dgm:prSet/>
      <dgm:spPr/>
      <dgm:t>
        <a:bodyPr/>
        <a:lstStyle/>
        <a:p>
          <a:endParaRPr lang="nl-NL"/>
        </a:p>
      </dgm:t>
    </dgm:pt>
    <dgm:pt modelId="{A789367B-DB9A-4565-A169-3D6EFEC8B4B7}" type="sibTrans" cxnId="{693B4FA7-05C1-4A64-BBC2-DE69D9E9AD9E}">
      <dgm:prSet/>
      <dgm:spPr/>
      <dgm:t>
        <a:bodyPr/>
        <a:lstStyle/>
        <a:p>
          <a:endParaRPr lang="nl-NL"/>
        </a:p>
      </dgm:t>
    </dgm:pt>
    <dgm:pt modelId="{9AFADC6E-C491-4967-9EB0-1E715B6E9596}">
      <dgm:prSet phldrT="[Tekst]"/>
      <dgm:spPr>
        <a:solidFill>
          <a:schemeClr val="accent6"/>
        </a:solidFill>
      </dgm:spPr>
      <dgm:t>
        <a:bodyPr/>
        <a:lstStyle/>
        <a:p>
          <a:r>
            <a:rPr lang="nl-NL" dirty="0" err="1"/>
            <a:t>Crow</a:t>
          </a:r>
          <a:r>
            <a:rPr lang="nl-NL" dirty="0"/>
            <a:t>-AMSAA Data Analyse </a:t>
          </a:r>
        </a:p>
      </dgm:t>
    </dgm:pt>
    <dgm:pt modelId="{3B8A5567-F298-4940-9115-24C04D73D3F2}" type="parTrans" cxnId="{BD491560-E21A-4BBA-B7F9-253A828495BC}">
      <dgm:prSet/>
      <dgm:spPr/>
      <dgm:t>
        <a:bodyPr/>
        <a:lstStyle/>
        <a:p>
          <a:endParaRPr lang="nl-NL"/>
        </a:p>
      </dgm:t>
    </dgm:pt>
    <dgm:pt modelId="{6056921E-A750-4305-A4B5-880BC26259FC}" type="sibTrans" cxnId="{BD491560-E21A-4BBA-B7F9-253A828495BC}">
      <dgm:prSet/>
      <dgm:spPr/>
      <dgm:t>
        <a:bodyPr/>
        <a:lstStyle/>
        <a:p>
          <a:endParaRPr lang="nl-NL"/>
        </a:p>
      </dgm:t>
    </dgm:pt>
    <dgm:pt modelId="{347E4A1C-EC1B-42DA-B17C-BBBE3C1B10DB}">
      <dgm:prSet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Failure forecast</a:t>
          </a:r>
        </a:p>
      </dgm:t>
    </dgm:pt>
    <dgm:pt modelId="{38AE10D2-273A-403E-9908-FE40E0DB8169}" type="parTrans" cxnId="{B851D180-11BA-43CF-8FB5-E24BD055C5A6}">
      <dgm:prSet/>
      <dgm:spPr/>
      <dgm:t>
        <a:bodyPr/>
        <a:lstStyle/>
        <a:p>
          <a:endParaRPr lang="nl-NL"/>
        </a:p>
      </dgm:t>
    </dgm:pt>
    <dgm:pt modelId="{91D77F3E-4B0F-4A68-A811-19A6CA7FA745}" type="sibTrans" cxnId="{B851D180-11BA-43CF-8FB5-E24BD055C5A6}">
      <dgm:prSet/>
      <dgm:spPr/>
      <dgm:t>
        <a:bodyPr/>
        <a:lstStyle/>
        <a:p>
          <a:endParaRPr lang="nl-NL"/>
        </a:p>
      </dgm:t>
    </dgm:pt>
    <dgm:pt modelId="{F0EF334A-08A3-4307-8DC4-2956C5364C09}">
      <dgm:prSet/>
      <dgm:spPr>
        <a:solidFill>
          <a:schemeClr val="accent6"/>
        </a:solidFill>
      </dgm:spPr>
      <dgm:t>
        <a:bodyPr/>
        <a:lstStyle/>
        <a:p>
          <a:r>
            <a:rPr lang="nl-NL" dirty="0"/>
            <a:t>Financial </a:t>
          </a:r>
          <a:r>
            <a:rPr lang="nl-NL" dirty="0" err="1"/>
            <a:t>calculation</a:t>
          </a:r>
          <a:endParaRPr lang="nl-NL" dirty="0"/>
        </a:p>
      </dgm:t>
    </dgm:pt>
    <dgm:pt modelId="{8400B806-1301-48CA-BA2A-6C49E2C37D41}" type="parTrans" cxnId="{D5106C73-40D3-47B2-881C-5569B202ED70}">
      <dgm:prSet/>
      <dgm:spPr/>
      <dgm:t>
        <a:bodyPr/>
        <a:lstStyle/>
        <a:p>
          <a:endParaRPr lang="nl-NL"/>
        </a:p>
      </dgm:t>
    </dgm:pt>
    <dgm:pt modelId="{351DDB37-F047-4580-9C53-ADD3C00A433B}" type="sibTrans" cxnId="{D5106C73-40D3-47B2-881C-5569B202ED70}">
      <dgm:prSet/>
      <dgm:spPr/>
      <dgm:t>
        <a:bodyPr/>
        <a:lstStyle/>
        <a:p>
          <a:endParaRPr lang="nl-NL"/>
        </a:p>
      </dgm:t>
    </dgm:pt>
    <dgm:pt modelId="{9F0DA1DF-21F4-4DCF-8D3A-8CB30F3C3EAA}">
      <dgm:prSet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Total </a:t>
          </a:r>
          <a:r>
            <a:rPr lang="nl-NL" dirty="0" err="1">
              <a:solidFill>
                <a:schemeClr val="bg2"/>
              </a:solidFill>
            </a:rPr>
            <a:t>cost</a:t>
          </a:r>
          <a:r>
            <a:rPr lang="nl-NL" dirty="0">
              <a:solidFill>
                <a:schemeClr val="bg2"/>
              </a:solidFill>
            </a:rPr>
            <a:t> </a:t>
          </a:r>
          <a:r>
            <a:rPr lang="nl-NL" dirty="0" err="1">
              <a:solidFill>
                <a:schemeClr val="bg2"/>
              </a:solidFill>
            </a:rPr>
            <a:t>estimation</a:t>
          </a:r>
          <a:endParaRPr lang="nl-NL" dirty="0">
            <a:solidFill>
              <a:schemeClr val="bg2"/>
            </a:solidFill>
          </a:endParaRPr>
        </a:p>
      </dgm:t>
    </dgm:pt>
    <dgm:pt modelId="{97527EAF-22F6-4246-99C9-3D981C333D00}" type="parTrans" cxnId="{F3DCDED6-DD90-4A27-BF76-8AEC48F00CF3}">
      <dgm:prSet/>
      <dgm:spPr/>
      <dgm:t>
        <a:bodyPr/>
        <a:lstStyle/>
        <a:p>
          <a:endParaRPr lang="nl-NL"/>
        </a:p>
      </dgm:t>
    </dgm:pt>
    <dgm:pt modelId="{B850B873-9CBD-4090-BF71-FC9F2E4F8CBE}" type="sibTrans" cxnId="{F3DCDED6-DD90-4A27-BF76-8AEC48F00CF3}">
      <dgm:prSet/>
      <dgm:spPr/>
      <dgm:t>
        <a:bodyPr/>
        <a:lstStyle/>
        <a:p>
          <a:endParaRPr lang="nl-NL"/>
        </a:p>
      </dgm:t>
    </dgm:pt>
    <dgm:pt modelId="{99B7CE08-736A-4E5C-9BB1-A3B2307DF53F}" type="pres">
      <dgm:prSet presAssocID="{B2A4366C-2AAA-4B6B-9945-434B9BC75A1B}" presName="CompostProcess" presStyleCnt="0">
        <dgm:presLayoutVars>
          <dgm:dir/>
          <dgm:resizeHandles val="exact"/>
        </dgm:presLayoutVars>
      </dgm:prSet>
      <dgm:spPr/>
    </dgm:pt>
    <dgm:pt modelId="{F2333090-A4C1-4731-8505-40102DA6A966}" type="pres">
      <dgm:prSet presAssocID="{B2A4366C-2AAA-4B6B-9945-434B9BC75A1B}" presName="arrow" presStyleLbl="bgShp" presStyleIdx="0" presStyleCnt="1" custLinFactNeighborY="2941"/>
      <dgm:spPr/>
    </dgm:pt>
    <dgm:pt modelId="{9B8910AC-34AC-41BB-93AC-FDF41C1DC682}" type="pres">
      <dgm:prSet presAssocID="{B2A4366C-2AAA-4B6B-9945-434B9BC75A1B}" presName="linearProcess" presStyleCnt="0"/>
      <dgm:spPr/>
    </dgm:pt>
    <dgm:pt modelId="{2CEEF2C8-CDF4-4C67-8A9E-14BBC32D0C2B}" type="pres">
      <dgm:prSet presAssocID="{BF620EDA-73A0-472F-981B-DDBC4244FC4B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3762D49-FB88-403F-991D-645AA22F0D04}" type="pres">
      <dgm:prSet presAssocID="{A789367B-DB9A-4565-A169-3D6EFEC8B4B7}" presName="sibTrans" presStyleCnt="0"/>
      <dgm:spPr/>
    </dgm:pt>
    <dgm:pt modelId="{E857E907-EE40-4F8E-A1B3-FE595A3D2178}" type="pres">
      <dgm:prSet presAssocID="{9AFADC6E-C491-4967-9EB0-1E715B6E9596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AACD1D0-A20A-4EA7-90B3-2AFC7D9F6F5A}" type="pres">
      <dgm:prSet presAssocID="{6056921E-A750-4305-A4B5-880BC26259FC}" presName="sibTrans" presStyleCnt="0"/>
      <dgm:spPr/>
    </dgm:pt>
    <dgm:pt modelId="{7BCEF86B-1242-48D7-AD51-C4F801AD9115}" type="pres">
      <dgm:prSet presAssocID="{347E4A1C-EC1B-42DA-B17C-BBBE3C1B10DB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BAB2427-27AB-41AC-869F-8BCAE86575CE}" type="pres">
      <dgm:prSet presAssocID="{91D77F3E-4B0F-4A68-A811-19A6CA7FA745}" presName="sibTrans" presStyleCnt="0"/>
      <dgm:spPr/>
    </dgm:pt>
    <dgm:pt modelId="{1DDB8548-1EC8-4490-8201-9F0CF4CB1164}" type="pres">
      <dgm:prSet presAssocID="{F0EF334A-08A3-4307-8DC4-2956C5364C09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83190D1-F6A7-4525-BFE9-97F64B644464}" type="pres">
      <dgm:prSet presAssocID="{351DDB37-F047-4580-9C53-ADD3C00A433B}" presName="sibTrans" presStyleCnt="0"/>
      <dgm:spPr/>
    </dgm:pt>
    <dgm:pt modelId="{5B966B5F-5EDD-4BF9-A1B4-C74323DB2B4A}" type="pres">
      <dgm:prSet presAssocID="{9F0DA1DF-21F4-4DCF-8D3A-8CB30F3C3EAA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1B8A8ECE-ADFD-42F1-AA90-A5A0EC88DD32}" type="presOf" srcId="{347E4A1C-EC1B-42DA-B17C-BBBE3C1B10DB}" destId="{7BCEF86B-1242-48D7-AD51-C4F801AD9115}" srcOrd="0" destOrd="0" presId="urn:microsoft.com/office/officeart/2005/8/layout/hProcess9"/>
    <dgm:cxn modelId="{693B4FA7-05C1-4A64-BBC2-DE69D9E9AD9E}" srcId="{B2A4366C-2AAA-4B6B-9945-434B9BC75A1B}" destId="{BF620EDA-73A0-472F-981B-DDBC4244FC4B}" srcOrd="0" destOrd="0" parTransId="{460D502E-AB18-4774-83CE-B4F8A9E2C4BC}" sibTransId="{A789367B-DB9A-4565-A169-3D6EFEC8B4B7}"/>
    <dgm:cxn modelId="{BBC8AD69-7A4A-4837-A0EB-4E71204C8C13}" type="presOf" srcId="{9AFADC6E-C491-4967-9EB0-1E715B6E9596}" destId="{E857E907-EE40-4F8E-A1B3-FE595A3D2178}" srcOrd="0" destOrd="0" presId="urn:microsoft.com/office/officeart/2005/8/layout/hProcess9"/>
    <dgm:cxn modelId="{D5106C73-40D3-47B2-881C-5569B202ED70}" srcId="{B2A4366C-2AAA-4B6B-9945-434B9BC75A1B}" destId="{F0EF334A-08A3-4307-8DC4-2956C5364C09}" srcOrd="3" destOrd="0" parTransId="{8400B806-1301-48CA-BA2A-6C49E2C37D41}" sibTransId="{351DDB37-F047-4580-9C53-ADD3C00A433B}"/>
    <dgm:cxn modelId="{B851D180-11BA-43CF-8FB5-E24BD055C5A6}" srcId="{B2A4366C-2AAA-4B6B-9945-434B9BC75A1B}" destId="{347E4A1C-EC1B-42DA-B17C-BBBE3C1B10DB}" srcOrd="2" destOrd="0" parTransId="{38AE10D2-273A-403E-9908-FE40E0DB8169}" sibTransId="{91D77F3E-4B0F-4A68-A811-19A6CA7FA745}"/>
    <dgm:cxn modelId="{9AEC4FA9-06CC-46BC-861F-3993AC031AFA}" type="presOf" srcId="{9F0DA1DF-21F4-4DCF-8D3A-8CB30F3C3EAA}" destId="{5B966B5F-5EDD-4BF9-A1B4-C74323DB2B4A}" srcOrd="0" destOrd="0" presId="urn:microsoft.com/office/officeart/2005/8/layout/hProcess9"/>
    <dgm:cxn modelId="{7FEDF7A1-360C-47D4-8C50-0DDD52192E32}" type="presOf" srcId="{B2A4366C-2AAA-4B6B-9945-434B9BC75A1B}" destId="{99B7CE08-736A-4E5C-9BB1-A3B2307DF53F}" srcOrd="0" destOrd="0" presId="urn:microsoft.com/office/officeart/2005/8/layout/hProcess9"/>
    <dgm:cxn modelId="{1706A382-FBAD-4F2D-BB61-AEBA0A59CF84}" type="presOf" srcId="{F0EF334A-08A3-4307-8DC4-2956C5364C09}" destId="{1DDB8548-1EC8-4490-8201-9F0CF4CB1164}" srcOrd="0" destOrd="0" presId="urn:microsoft.com/office/officeart/2005/8/layout/hProcess9"/>
    <dgm:cxn modelId="{8D063077-C82A-4666-9F91-A293B6E5E44D}" type="presOf" srcId="{BF620EDA-73A0-472F-981B-DDBC4244FC4B}" destId="{2CEEF2C8-CDF4-4C67-8A9E-14BBC32D0C2B}" srcOrd="0" destOrd="0" presId="urn:microsoft.com/office/officeart/2005/8/layout/hProcess9"/>
    <dgm:cxn modelId="{BD491560-E21A-4BBA-B7F9-253A828495BC}" srcId="{B2A4366C-2AAA-4B6B-9945-434B9BC75A1B}" destId="{9AFADC6E-C491-4967-9EB0-1E715B6E9596}" srcOrd="1" destOrd="0" parTransId="{3B8A5567-F298-4940-9115-24C04D73D3F2}" sibTransId="{6056921E-A750-4305-A4B5-880BC26259FC}"/>
    <dgm:cxn modelId="{F3DCDED6-DD90-4A27-BF76-8AEC48F00CF3}" srcId="{B2A4366C-2AAA-4B6B-9945-434B9BC75A1B}" destId="{9F0DA1DF-21F4-4DCF-8D3A-8CB30F3C3EAA}" srcOrd="4" destOrd="0" parTransId="{97527EAF-22F6-4246-99C9-3D981C333D00}" sibTransId="{B850B873-9CBD-4090-BF71-FC9F2E4F8CBE}"/>
    <dgm:cxn modelId="{E9E9BFFC-38E3-4882-9C6D-F245A0625D80}" type="presParOf" srcId="{99B7CE08-736A-4E5C-9BB1-A3B2307DF53F}" destId="{F2333090-A4C1-4731-8505-40102DA6A966}" srcOrd="0" destOrd="0" presId="urn:microsoft.com/office/officeart/2005/8/layout/hProcess9"/>
    <dgm:cxn modelId="{F31EDDB2-B76B-4AB6-BBB7-1F15FC511109}" type="presParOf" srcId="{99B7CE08-736A-4E5C-9BB1-A3B2307DF53F}" destId="{9B8910AC-34AC-41BB-93AC-FDF41C1DC682}" srcOrd="1" destOrd="0" presId="urn:microsoft.com/office/officeart/2005/8/layout/hProcess9"/>
    <dgm:cxn modelId="{85418EE0-9723-4E64-993B-869208FAFA11}" type="presParOf" srcId="{9B8910AC-34AC-41BB-93AC-FDF41C1DC682}" destId="{2CEEF2C8-CDF4-4C67-8A9E-14BBC32D0C2B}" srcOrd="0" destOrd="0" presId="urn:microsoft.com/office/officeart/2005/8/layout/hProcess9"/>
    <dgm:cxn modelId="{BA78A0D0-24C3-48FB-B891-4A9C360D62FC}" type="presParOf" srcId="{9B8910AC-34AC-41BB-93AC-FDF41C1DC682}" destId="{B3762D49-FB88-403F-991D-645AA22F0D04}" srcOrd="1" destOrd="0" presId="urn:microsoft.com/office/officeart/2005/8/layout/hProcess9"/>
    <dgm:cxn modelId="{368BBC69-3A9B-4686-87FE-E23452220292}" type="presParOf" srcId="{9B8910AC-34AC-41BB-93AC-FDF41C1DC682}" destId="{E857E907-EE40-4F8E-A1B3-FE595A3D2178}" srcOrd="2" destOrd="0" presId="urn:microsoft.com/office/officeart/2005/8/layout/hProcess9"/>
    <dgm:cxn modelId="{5B49FA43-6218-4E57-B32B-0C16D5079B0B}" type="presParOf" srcId="{9B8910AC-34AC-41BB-93AC-FDF41C1DC682}" destId="{9AACD1D0-A20A-4EA7-90B3-2AFC7D9F6F5A}" srcOrd="3" destOrd="0" presId="urn:microsoft.com/office/officeart/2005/8/layout/hProcess9"/>
    <dgm:cxn modelId="{4F72BB04-A3D0-4838-92B6-BB6B3DC7CDE0}" type="presParOf" srcId="{9B8910AC-34AC-41BB-93AC-FDF41C1DC682}" destId="{7BCEF86B-1242-48D7-AD51-C4F801AD9115}" srcOrd="4" destOrd="0" presId="urn:microsoft.com/office/officeart/2005/8/layout/hProcess9"/>
    <dgm:cxn modelId="{03D3029B-B3DB-4CE4-9B5F-E85DE5526F9C}" type="presParOf" srcId="{9B8910AC-34AC-41BB-93AC-FDF41C1DC682}" destId="{BBAB2427-27AB-41AC-869F-8BCAE86575CE}" srcOrd="5" destOrd="0" presId="urn:microsoft.com/office/officeart/2005/8/layout/hProcess9"/>
    <dgm:cxn modelId="{68F4DAA9-95E5-4A22-985E-2303627C7ED1}" type="presParOf" srcId="{9B8910AC-34AC-41BB-93AC-FDF41C1DC682}" destId="{1DDB8548-1EC8-4490-8201-9F0CF4CB1164}" srcOrd="6" destOrd="0" presId="urn:microsoft.com/office/officeart/2005/8/layout/hProcess9"/>
    <dgm:cxn modelId="{6BEDBF97-DE80-44B7-8EB9-0EEE47D8B7DE}" type="presParOf" srcId="{9B8910AC-34AC-41BB-93AC-FDF41C1DC682}" destId="{283190D1-F6A7-4525-BFE9-97F64B644464}" srcOrd="7" destOrd="0" presId="urn:microsoft.com/office/officeart/2005/8/layout/hProcess9"/>
    <dgm:cxn modelId="{33C49429-B017-4FB3-AFE0-E029BA256E40}" type="presParOf" srcId="{9B8910AC-34AC-41BB-93AC-FDF41C1DC682}" destId="{5B966B5F-5EDD-4BF9-A1B4-C74323DB2B4A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A4366C-2AAA-4B6B-9945-434B9BC75A1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F620EDA-73A0-472F-981B-DDBC4244FC4B}">
      <dgm:prSet phldrT="[Tekst]"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Sales data</a:t>
          </a:r>
        </a:p>
      </dgm:t>
    </dgm:pt>
    <dgm:pt modelId="{460D502E-AB18-4774-83CE-B4F8A9E2C4BC}" type="parTrans" cxnId="{693B4FA7-05C1-4A64-BBC2-DE69D9E9AD9E}">
      <dgm:prSet/>
      <dgm:spPr/>
      <dgm:t>
        <a:bodyPr/>
        <a:lstStyle/>
        <a:p>
          <a:endParaRPr lang="nl-NL"/>
        </a:p>
      </dgm:t>
    </dgm:pt>
    <dgm:pt modelId="{A789367B-DB9A-4565-A169-3D6EFEC8B4B7}" type="sibTrans" cxnId="{693B4FA7-05C1-4A64-BBC2-DE69D9E9AD9E}">
      <dgm:prSet/>
      <dgm:spPr/>
      <dgm:t>
        <a:bodyPr/>
        <a:lstStyle/>
        <a:p>
          <a:endParaRPr lang="nl-NL"/>
        </a:p>
      </dgm:t>
    </dgm:pt>
    <dgm:pt modelId="{9AFADC6E-C491-4967-9EB0-1E715B6E9596}">
      <dgm:prSet phldrT="[Tekst]"/>
      <dgm:spPr>
        <a:solidFill>
          <a:schemeClr val="accent6"/>
        </a:solidFill>
      </dgm:spPr>
      <dgm:t>
        <a:bodyPr/>
        <a:lstStyle/>
        <a:p>
          <a:r>
            <a:rPr lang="nl-NL" dirty="0"/>
            <a:t>Failure model</a:t>
          </a:r>
        </a:p>
      </dgm:t>
    </dgm:pt>
    <dgm:pt modelId="{3B8A5567-F298-4940-9115-24C04D73D3F2}" type="parTrans" cxnId="{BD491560-E21A-4BBA-B7F9-253A828495BC}">
      <dgm:prSet/>
      <dgm:spPr/>
      <dgm:t>
        <a:bodyPr/>
        <a:lstStyle/>
        <a:p>
          <a:endParaRPr lang="nl-NL"/>
        </a:p>
      </dgm:t>
    </dgm:pt>
    <dgm:pt modelId="{6056921E-A750-4305-A4B5-880BC26259FC}" type="sibTrans" cxnId="{BD491560-E21A-4BBA-B7F9-253A828495BC}">
      <dgm:prSet/>
      <dgm:spPr/>
      <dgm:t>
        <a:bodyPr/>
        <a:lstStyle/>
        <a:p>
          <a:endParaRPr lang="nl-NL"/>
        </a:p>
      </dgm:t>
    </dgm:pt>
    <dgm:pt modelId="{347E4A1C-EC1B-42DA-B17C-BBBE3C1B10DB}">
      <dgm:prSet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Failure forecast</a:t>
          </a:r>
        </a:p>
      </dgm:t>
    </dgm:pt>
    <dgm:pt modelId="{38AE10D2-273A-403E-9908-FE40E0DB8169}" type="parTrans" cxnId="{B851D180-11BA-43CF-8FB5-E24BD055C5A6}">
      <dgm:prSet/>
      <dgm:spPr/>
      <dgm:t>
        <a:bodyPr/>
        <a:lstStyle/>
        <a:p>
          <a:endParaRPr lang="nl-NL"/>
        </a:p>
      </dgm:t>
    </dgm:pt>
    <dgm:pt modelId="{91D77F3E-4B0F-4A68-A811-19A6CA7FA745}" type="sibTrans" cxnId="{B851D180-11BA-43CF-8FB5-E24BD055C5A6}">
      <dgm:prSet/>
      <dgm:spPr/>
      <dgm:t>
        <a:bodyPr/>
        <a:lstStyle/>
        <a:p>
          <a:endParaRPr lang="nl-NL"/>
        </a:p>
      </dgm:t>
    </dgm:pt>
    <dgm:pt modelId="{AB06B8FB-B56C-42F8-BA96-50E74AECD273}">
      <dgm:prSet/>
      <dgm:spPr>
        <a:solidFill>
          <a:schemeClr val="accent6"/>
        </a:solidFill>
      </dgm:spPr>
      <dgm:t>
        <a:bodyPr/>
        <a:lstStyle/>
        <a:p>
          <a:r>
            <a:rPr lang="nl-NL" dirty="0"/>
            <a:t>Financial model</a:t>
          </a:r>
        </a:p>
      </dgm:t>
    </dgm:pt>
    <dgm:pt modelId="{4905C21D-8318-43CB-82DA-A576E2CE63BE}" type="parTrans" cxnId="{40B731C2-24BB-4B28-915A-9F800633E0E5}">
      <dgm:prSet/>
      <dgm:spPr/>
      <dgm:t>
        <a:bodyPr/>
        <a:lstStyle/>
        <a:p>
          <a:endParaRPr lang="nl-NL"/>
        </a:p>
      </dgm:t>
    </dgm:pt>
    <dgm:pt modelId="{D2159607-2018-4DAE-8448-9EF99B24F179}" type="sibTrans" cxnId="{40B731C2-24BB-4B28-915A-9F800633E0E5}">
      <dgm:prSet/>
      <dgm:spPr/>
      <dgm:t>
        <a:bodyPr/>
        <a:lstStyle/>
        <a:p>
          <a:endParaRPr lang="nl-NL"/>
        </a:p>
      </dgm:t>
    </dgm:pt>
    <dgm:pt modelId="{49C92D49-A3EF-4685-A747-48F1CB891272}">
      <dgm:prSet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Total </a:t>
          </a:r>
          <a:r>
            <a:rPr lang="nl-NL" dirty="0" err="1">
              <a:solidFill>
                <a:schemeClr val="bg2"/>
              </a:solidFill>
            </a:rPr>
            <a:t>cost</a:t>
          </a:r>
          <a:r>
            <a:rPr lang="nl-NL" dirty="0">
              <a:solidFill>
                <a:schemeClr val="bg2"/>
              </a:solidFill>
            </a:rPr>
            <a:t> </a:t>
          </a:r>
          <a:r>
            <a:rPr lang="nl-NL" dirty="0" err="1">
              <a:solidFill>
                <a:schemeClr val="bg2"/>
              </a:solidFill>
            </a:rPr>
            <a:t>estimation</a:t>
          </a:r>
          <a:endParaRPr lang="nl-NL" dirty="0">
            <a:solidFill>
              <a:schemeClr val="bg2"/>
            </a:solidFill>
          </a:endParaRPr>
        </a:p>
      </dgm:t>
    </dgm:pt>
    <dgm:pt modelId="{5992AFFE-B53F-45C6-B715-3FD4CB6B3C4D}" type="parTrans" cxnId="{5C4BE7D8-9C4C-43C1-9F03-5C962278E9A3}">
      <dgm:prSet/>
      <dgm:spPr/>
      <dgm:t>
        <a:bodyPr/>
        <a:lstStyle/>
        <a:p>
          <a:endParaRPr lang="nl-NL"/>
        </a:p>
      </dgm:t>
    </dgm:pt>
    <dgm:pt modelId="{49131561-092B-49DB-BB35-5CEEB199F837}" type="sibTrans" cxnId="{5C4BE7D8-9C4C-43C1-9F03-5C962278E9A3}">
      <dgm:prSet/>
      <dgm:spPr/>
      <dgm:t>
        <a:bodyPr/>
        <a:lstStyle/>
        <a:p>
          <a:endParaRPr lang="nl-NL"/>
        </a:p>
      </dgm:t>
    </dgm:pt>
    <dgm:pt modelId="{99B7CE08-736A-4E5C-9BB1-A3B2307DF53F}" type="pres">
      <dgm:prSet presAssocID="{B2A4366C-2AAA-4B6B-9945-434B9BC75A1B}" presName="CompostProcess" presStyleCnt="0">
        <dgm:presLayoutVars>
          <dgm:dir/>
          <dgm:resizeHandles val="exact"/>
        </dgm:presLayoutVars>
      </dgm:prSet>
      <dgm:spPr/>
    </dgm:pt>
    <dgm:pt modelId="{F2333090-A4C1-4731-8505-40102DA6A966}" type="pres">
      <dgm:prSet presAssocID="{B2A4366C-2AAA-4B6B-9945-434B9BC75A1B}" presName="arrow" presStyleLbl="bgShp" presStyleIdx="0" presStyleCnt="1" custLinFactNeighborY="-2941"/>
      <dgm:spPr/>
    </dgm:pt>
    <dgm:pt modelId="{9B8910AC-34AC-41BB-93AC-FDF41C1DC682}" type="pres">
      <dgm:prSet presAssocID="{B2A4366C-2AAA-4B6B-9945-434B9BC75A1B}" presName="linearProcess" presStyleCnt="0"/>
      <dgm:spPr/>
    </dgm:pt>
    <dgm:pt modelId="{2CEEF2C8-CDF4-4C67-8A9E-14BBC32D0C2B}" type="pres">
      <dgm:prSet presAssocID="{BF620EDA-73A0-472F-981B-DDBC4244FC4B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3762D49-FB88-403F-991D-645AA22F0D04}" type="pres">
      <dgm:prSet presAssocID="{A789367B-DB9A-4565-A169-3D6EFEC8B4B7}" presName="sibTrans" presStyleCnt="0"/>
      <dgm:spPr/>
    </dgm:pt>
    <dgm:pt modelId="{E857E907-EE40-4F8E-A1B3-FE595A3D2178}" type="pres">
      <dgm:prSet presAssocID="{9AFADC6E-C491-4967-9EB0-1E715B6E9596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AACD1D0-A20A-4EA7-90B3-2AFC7D9F6F5A}" type="pres">
      <dgm:prSet presAssocID="{6056921E-A750-4305-A4B5-880BC26259FC}" presName="sibTrans" presStyleCnt="0"/>
      <dgm:spPr/>
    </dgm:pt>
    <dgm:pt modelId="{7BCEF86B-1242-48D7-AD51-C4F801AD9115}" type="pres">
      <dgm:prSet presAssocID="{347E4A1C-EC1B-42DA-B17C-BBBE3C1B10DB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77A8B74-4B21-4F89-9113-72ED44527C4C}" type="pres">
      <dgm:prSet presAssocID="{91D77F3E-4B0F-4A68-A811-19A6CA7FA745}" presName="sibTrans" presStyleCnt="0"/>
      <dgm:spPr/>
    </dgm:pt>
    <dgm:pt modelId="{0DBBDADE-4ACA-470C-A872-6090461EBE1E}" type="pres">
      <dgm:prSet presAssocID="{AB06B8FB-B56C-42F8-BA96-50E74AECD273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DA8273D-ABD2-4999-9DA0-233A4AA7C5CF}" type="pres">
      <dgm:prSet presAssocID="{D2159607-2018-4DAE-8448-9EF99B24F179}" presName="sibTrans" presStyleCnt="0"/>
      <dgm:spPr/>
    </dgm:pt>
    <dgm:pt modelId="{1DA62343-CF4C-4BBE-BB5F-D98697DFB3D2}" type="pres">
      <dgm:prSet presAssocID="{49C92D49-A3EF-4685-A747-48F1CB891272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B851D180-11BA-43CF-8FB5-E24BD055C5A6}" srcId="{B2A4366C-2AAA-4B6B-9945-434B9BC75A1B}" destId="{347E4A1C-EC1B-42DA-B17C-BBBE3C1B10DB}" srcOrd="2" destOrd="0" parTransId="{38AE10D2-273A-403E-9908-FE40E0DB8169}" sibTransId="{91D77F3E-4B0F-4A68-A811-19A6CA7FA745}"/>
    <dgm:cxn modelId="{40B731C2-24BB-4B28-915A-9F800633E0E5}" srcId="{B2A4366C-2AAA-4B6B-9945-434B9BC75A1B}" destId="{AB06B8FB-B56C-42F8-BA96-50E74AECD273}" srcOrd="3" destOrd="0" parTransId="{4905C21D-8318-43CB-82DA-A576E2CE63BE}" sibTransId="{D2159607-2018-4DAE-8448-9EF99B24F179}"/>
    <dgm:cxn modelId="{BBC8AD69-7A4A-4837-A0EB-4E71204C8C13}" type="presOf" srcId="{9AFADC6E-C491-4967-9EB0-1E715B6E9596}" destId="{E857E907-EE40-4F8E-A1B3-FE595A3D2178}" srcOrd="0" destOrd="0" presId="urn:microsoft.com/office/officeart/2005/8/layout/hProcess9"/>
    <dgm:cxn modelId="{1B8A8ECE-ADFD-42F1-AA90-A5A0EC88DD32}" type="presOf" srcId="{347E4A1C-EC1B-42DA-B17C-BBBE3C1B10DB}" destId="{7BCEF86B-1242-48D7-AD51-C4F801AD9115}" srcOrd="0" destOrd="0" presId="urn:microsoft.com/office/officeart/2005/8/layout/hProcess9"/>
    <dgm:cxn modelId="{8D063077-C82A-4666-9F91-A293B6E5E44D}" type="presOf" srcId="{BF620EDA-73A0-472F-981B-DDBC4244FC4B}" destId="{2CEEF2C8-CDF4-4C67-8A9E-14BBC32D0C2B}" srcOrd="0" destOrd="0" presId="urn:microsoft.com/office/officeart/2005/8/layout/hProcess9"/>
    <dgm:cxn modelId="{693B4FA7-05C1-4A64-BBC2-DE69D9E9AD9E}" srcId="{B2A4366C-2AAA-4B6B-9945-434B9BC75A1B}" destId="{BF620EDA-73A0-472F-981B-DDBC4244FC4B}" srcOrd="0" destOrd="0" parTransId="{460D502E-AB18-4774-83CE-B4F8A9E2C4BC}" sibTransId="{A789367B-DB9A-4565-A169-3D6EFEC8B4B7}"/>
    <dgm:cxn modelId="{D2892E65-3D0E-4D4F-B443-35936267E172}" type="presOf" srcId="{49C92D49-A3EF-4685-A747-48F1CB891272}" destId="{1DA62343-CF4C-4BBE-BB5F-D98697DFB3D2}" srcOrd="0" destOrd="0" presId="urn:microsoft.com/office/officeart/2005/8/layout/hProcess9"/>
    <dgm:cxn modelId="{C1C8BC2B-A5A0-4CFA-894A-7DD4411A6CC8}" type="presOf" srcId="{AB06B8FB-B56C-42F8-BA96-50E74AECD273}" destId="{0DBBDADE-4ACA-470C-A872-6090461EBE1E}" srcOrd="0" destOrd="0" presId="urn:microsoft.com/office/officeart/2005/8/layout/hProcess9"/>
    <dgm:cxn modelId="{5C4BE7D8-9C4C-43C1-9F03-5C962278E9A3}" srcId="{B2A4366C-2AAA-4B6B-9945-434B9BC75A1B}" destId="{49C92D49-A3EF-4685-A747-48F1CB891272}" srcOrd="4" destOrd="0" parTransId="{5992AFFE-B53F-45C6-B715-3FD4CB6B3C4D}" sibTransId="{49131561-092B-49DB-BB35-5CEEB199F837}"/>
    <dgm:cxn modelId="{7FEDF7A1-360C-47D4-8C50-0DDD52192E32}" type="presOf" srcId="{B2A4366C-2AAA-4B6B-9945-434B9BC75A1B}" destId="{99B7CE08-736A-4E5C-9BB1-A3B2307DF53F}" srcOrd="0" destOrd="0" presId="urn:microsoft.com/office/officeart/2005/8/layout/hProcess9"/>
    <dgm:cxn modelId="{BD491560-E21A-4BBA-B7F9-253A828495BC}" srcId="{B2A4366C-2AAA-4B6B-9945-434B9BC75A1B}" destId="{9AFADC6E-C491-4967-9EB0-1E715B6E9596}" srcOrd="1" destOrd="0" parTransId="{3B8A5567-F298-4940-9115-24C04D73D3F2}" sibTransId="{6056921E-A750-4305-A4B5-880BC26259FC}"/>
    <dgm:cxn modelId="{E9E9BFFC-38E3-4882-9C6D-F245A0625D80}" type="presParOf" srcId="{99B7CE08-736A-4E5C-9BB1-A3B2307DF53F}" destId="{F2333090-A4C1-4731-8505-40102DA6A966}" srcOrd="0" destOrd="0" presId="urn:microsoft.com/office/officeart/2005/8/layout/hProcess9"/>
    <dgm:cxn modelId="{F31EDDB2-B76B-4AB6-BBB7-1F15FC511109}" type="presParOf" srcId="{99B7CE08-736A-4E5C-9BB1-A3B2307DF53F}" destId="{9B8910AC-34AC-41BB-93AC-FDF41C1DC682}" srcOrd="1" destOrd="0" presId="urn:microsoft.com/office/officeart/2005/8/layout/hProcess9"/>
    <dgm:cxn modelId="{85418EE0-9723-4E64-993B-869208FAFA11}" type="presParOf" srcId="{9B8910AC-34AC-41BB-93AC-FDF41C1DC682}" destId="{2CEEF2C8-CDF4-4C67-8A9E-14BBC32D0C2B}" srcOrd="0" destOrd="0" presId="urn:microsoft.com/office/officeart/2005/8/layout/hProcess9"/>
    <dgm:cxn modelId="{BA78A0D0-24C3-48FB-B891-4A9C360D62FC}" type="presParOf" srcId="{9B8910AC-34AC-41BB-93AC-FDF41C1DC682}" destId="{B3762D49-FB88-403F-991D-645AA22F0D04}" srcOrd="1" destOrd="0" presId="urn:microsoft.com/office/officeart/2005/8/layout/hProcess9"/>
    <dgm:cxn modelId="{368BBC69-3A9B-4686-87FE-E23452220292}" type="presParOf" srcId="{9B8910AC-34AC-41BB-93AC-FDF41C1DC682}" destId="{E857E907-EE40-4F8E-A1B3-FE595A3D2178}" srcOrd="2" destOrd="0" presId="urn:microsoft.com/office/officeart/2005/8/layout/hProcess9"/>
    <dgm:cxn modelId="{5B49FA43-6218-4E57-B32B-0C16D5079B0B}" type="presParOf" srcId="{9B8910AC-34AC-41BB-93AC-FDF41C1DC682}" destId="{9AACD1D0-A20A-4EA7-90B3-2AFC7D9F6F5A}" srcOrd="3" destOrd="0" presId="urn:microsoft.com/office/officeart/2005/8/layout/hProcess9"/>
    <dgm:cxn modelId="{4F72BB04-A3D0-4838-92B6-BB6B3DC7CDE0}" type="presParOf" srcId="{9B8910AC-34AC-41BB-93AC-FDF41C1DC682}" destId="{7BCEF86B-1242-48D7-AD51-C4F801AD9115}" srcOrd="4" destOrd="0" presId="urn:microsoft.com/office/officeart/2005/8/layout/hProcess9"/>
    <dgm:cxn modelId="{AFA62B1F-7100-4CF9-BF40-E50B2ED8A719}" type="presParOf" srcId="{9B8910AC-34AC-41BB-93AC-FDF41C1DC682}" destId="{777A8B74-4B21-4F89-9113-72ED44527C4C}" srcOrd="5" destOrd="0" presId="urn:microsoft.com/office/officeart/2005/8/layout/hProcess9"/>
    <dgm:cxn modelId="{415AAD06-D2D0-401F-BE90-A0E22AD70E3C}" type="presParOf" srcId="{9B8910AC-34AC-41BB-93AC-FDF41C1DC682}" destId="{0DBBDADE-4ACA-470C-A872-6090461EBE1E}" srcOrd="6" destOrd="0" presId="urn:microsoft.com/office/officeart/2005/8/layout/hProcess9"/>
    <dgm:cxn modelId="{C7CBFA8B-5B9E-4CF4-8491-7355A117C855}" type="presParOf" srcId="{9B8910AC-34AC-41BB-93AC-FDF41C1DC682}" destId="{4DA8273D-ABD2-4999-9DA0-233A4AA7C5CF}" srcOrd="7" destOrd="0" presId="urn:microsoft.com/office/officeart/2005/8/layout/hProcess9"/>
    <dgm:cxn modelId="{331948F0-9C8C-439E-9AD6-11543CFCC191}" type="presParOf" srcId="{9B8910AC-34AC-41BB-93AC-FDF41C1DC682}" destId="{1DA62343-CF4C-4BBE-BB5F-D98697DFB3D2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2A4366C-2AAA-4B6B-9945-434B9BC75A1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F620EDA-73A0-472F-981B-DDBC4244FC4B}">
      <dgm:prSet phldrT="[Tekst]"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Field returns</a:t>
          </a:r>
        </a:p>
      </dgm:t>
    </dgm:pt>
    <dgm:pt modelId="{460D502E-AB18-4774-83CE-B4F8A9E2C4BC}" type="parTrans" cxnId="{693B4FA7-05C1-4A64-BBC2-DE69D9E9AD9E}">
      <dgm:prSet/>
      <dgm:spPr/>
      <dgm:t>
        <a:bodyPr/>
        <a:lstStyle/>
        <a:p>
          <a:endParaRPr lang="nl-NL"/>
        </a:p>
      </dgm:t>
    </dgm:pt>
    <dgm:pt modelId="{A789367B-DB9A-4565-A169-3D6EFEC8B4B7}" type="sibTrans" cxnId="{693B4FA7-05C1-4A64-BBC2-DE69D9E9AD9E}">
      <dgm:prSet/>
      <dgm:spPr/>
      <dgm:t>
        <a:bodyPr/>
        <a:lstStyle/>
        <a:p>
          <a:endParaRPr lang="nl-NL"/>
        </a:p>
      </dgm:t>
    </dgm:pt>
    <dgm:pt modelId="{9AFADC6E-C491-4967-9EB0-1E715B6E9596}">
      <dgm:prSet phldrT="[Tekst]"/>
      <dgm:spPr>
        <a:solidFill>
          <a:schemeClr val="accent6"/>
        </a:solidFill>
      </dgm:spPr>
      <dgm:t>
        <a:bodyPr/>
        <a:lstStyle/>
        <a:p>
          <a:r>
            <a:rPr lang="nl-NL" dirty="0" err="1"/>
            <a:t>Crow</a:t>
          </a:r>
          <a:r>
            <a:rPr lang="nl-NL" dirty="0"/>
            <a:t>-AMSAA Data Analyse </a:t>
          </a:r>
        </a:p>
      </dgm:t>
    </dgm:pt>
    <dgm:pt modelId="{3B8A5567-F298-4940-9115-24C04D73D3F2}" type="parTrans" cxnId="{BD491560-E21A-4BBA-B7F9-253A828495BC}">
      <dgm:prSet/>
      <dgm:spPr/>
      <dgm:t>
        <a:bodyPr/>
        <a:lstStyle/>
        <a:p>
          <a:endParaRPr lang="nl-NL"/>
        </a:p>
      </dgm:t>
    </dgm:pt>
    <dgm:pt modelId="{6056921E-A750-4305-A4B5-880BC26259FC}" type="sibTrans" cxnId="{BD491560-E21A-4BBA-B7F9-253A828495BC}">
      <dgm:prSet/>
      <dgm:spPr/>
      <dgm:t>
        <a:bodyPr/>
        <a:lstStyle/>
        <a:p>
          <a:endParaRPr lang="nl-NL"/>
        </a:p>
      </dgm:t>
    </dgm:pt>
    <dgm:pt modelId="{347E4A1C-EC1B-42DA-B17C-BBBE3C1B10DB}">
      <dgm:prSet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Failure forecast</a:t>
          </a:r>
        </a:p>
      </dgm:t>
    </dgm:pt>
    <dgm:pt modelId="{38AE10D2-273A-403E-9908-FE40E0DB8169}" type="parTrans" cxnId="{B851D180-11BA-43CF-8FB5-E24BD055C5A6}">
      <dgm:prSet/>
      <dgm:spPr/>
      <dgm:t>
        <a:bodyPr/>
        <a:lstStyle/>
        <a:p>
          <a:endParaRPr lang="nl-NL"/>
        </a:p>
      </dgm:t>
    </dgm:pt>
    <dgm:pt modelId="{91D77F3E-4B0F-4A68-A811-19A6CA7FA745}" type="sibTrans" cxnId="{B851D180-11BA-43CF-8FB5-E24BD055C5A6}">
      <dgm:prSet/>
      <dgm:spPr/>
      <dgm:t>
        <a:bodyPr/>
        <a:lstStyle/>
        <a:p>
          <a:endParaRPr lang="nl-NL"/>
        </a:p>
      </dgm:t>
    </dgm:pt>
    <dgm:pt modelId="{F0EF334A-08A3-4307-8DC4-2956C5364C09}">
      <dgm:prSet/>
      <dgm:spPr>
        <a:solidFill>
          <a:schemeClr val="accent6"/>
        </a:solidFill>
      </dgm:spPr>
      <dgm:t>
        <a:bodyPr/>
        <a:lstStyle/>
        <a:p>
          <a:r>
            <a:rPr lang="nl-NL" dirty="0"/>
            <a:t>Financial </a:t>
          </a:r>
          <a:r>
            <a:rPr lang="nl-NL" dirty="0" err="1"/>
            <a:t>calculation</a:t>
          </a:r>
          <a:endParaRPr lang="nl-NL" dirty="0"/>
        </a:p>
      </dgm:t>
    </dgm:pt>
    <dgm:pt modelId="{8400B806-1301-48CA-BA2A-6C49E2C37D41}" type="parTrans" cxnId="{D5106C73-40D3-47B2-881C-5569B202ED70}">
      <dgm:prSet/>
      <dgm:spPr/>
      <dgm:t>
        <a:bodyPr/>
        <a:lstStyle/>
        <a:p>
          <a:endParaRPr lang="nl-NL"/>
        </a:p>
      </dgm:t>
    </dgm:pt>
    <dgm:pt modelId="{351DDB37-F047-4580-9C53-ADD3C00A433B}" type="sibTrans" cxnId="{D5106C73-40D3-47B2-881C-5569B202ED70}">
      <dgm:prSet/>
      <dgm:spPr/>
      <dgm:t>
        <a:bodyPr/>
        <a:lstStyle/>
        <a:p>
          <a:endParaRPr lang="nl-NL"/>
        </a:p>
      </dgm:t>
    </dgm:pt>
    <dgm:pt modelId="{9F0DA1DF-21F4-4DCF-8D3A-8CB30F3C3EAA}">
      <dgm:prSet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Total </a:t>
          </a:r>
          <a:r>
            <a:rPr lang="nl-NL" dirty="0" err="1">
              <a:solidFill>
                <a:schemeClr val="bg2"/>
              </a:solidFill>
            </a:rPr>
            <a:t>cost</a:t>
          </a:r>
          <a:r>
            <a:rPr lang="nl-NL" dirty="0">
              <a:solidFill>
                <a:schemeClr val="bg2"/>
              </a:solidFill>
            </a:rPr>
            <a:t> </a:t>
          </a:r>
          <a:r>
            <a:rPr lang="nl-NL" dirty="0" err="1">
              <a:solidFill>
                <a:schemeClr val="bg2"/>
              </a:solidFill>
            </a:rPr>
            <a:t>estimation</a:t>
          </a:r>
          <a:endParaRPr lang="nl-NL" dirty="0">
            <a:solidFill>
              <a:schemeClr val="bg2"/>
            </a:solidFill>
          </a:endParaRPr>
        </a:p>
      </dgm:t>
    </dgm:pt>
    <dgm:pt modelId="{97527EAF-22F6-4246-99C9-3D981C333D00}" type="parTrans" cxnId="{F3DCDED6-DD90-4A27-BF76-8AEC48F00CF3}">
      <dgm:prSet/>
      <dgm:spPr/>
      <dgm:t>
        <a:bodyPr/>
        <a:lstStyle/>
        <a:p>
          <a:endParaRPr lang="nl-NL"/>
        </a:p>
      </dgm:t>
    </dgm:pt>
    <dgm:pt modelId="{B850B873-9CBD-4090-BF71-FC9F2E4F8CBE}" type="sibTrans" cxnId="{F3DCDED6-DD90-4A27-BF76-8AEC48F00CF3}">
      <dgm:prSet/>
      <dgm:spPr/>
      <dgm:t>
        <a:bodyPr/>
        <a:lstStyle/>
        <a:p>
          <a:endParaRPr lang="nl-NL"/>
        </a:p>
      </dgm:t>
    </dgm:pt>
    <dgm:pt modelId="{99B7CE08-736A-4E5C-9BB1-A3B2307DF53F}" type="pres">
      <dgm:prSet presAssocID="{B2A4366C-2AAA-4B6B-9945-434B9BC75A1B}" presName="CompostProcess" presStyleCnt="0">
        <dgm:presLayoutVars>
          <dgm:dir/>
          <dgm:resizeHandles val="exact"/>
        </dgm:presLayoutVars>
      </dgm:prSet>
      <dgm:spPr/>
    </dgm:pt>
    <dgm:pt modelId="{F2333090-A4C1-4731-8505-40102DA6A966}" type="pres">
      <dgm:prSet presAssocID="{B2A4366C-2AAA-4B6B-9945-434B9BC75A1B}" presName="arrow" presStyleLbl="bgShp" presStyleIdx="0" presStyleCnt="1" custLinFactNeighborY="2941"/>
      <dgm:spPr/>
    </dgm:pt>
    <dgm:pt modelId="{9B8910AC-34AC-41BB-93AC-FDF41C1DC682}" type="pres">
      <dgm:prSet presAssocID="{B2A4366C-2AAA-4B6B-9945-434B9BC75A1B}" presName="linearProcess" presStyleCnt="0"/>
      <dgm:spPr/>
    </dgm:pt>
    <dgm:pt modelId="{2CEEF2C8-CDF4-4C67-8A9E-14BBC32D0C2B}" type="pres">
      <dgm:prSet presAssocID="{BF620EDA-73A0-472F-981B-DDBC4244FC4B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3762D49-FB88-403F-991D-645AA22F0D04}" type="pres">
      <dgm:prSet presAssocID="{A789367B-DB9A-4565-A169-3D6EFEC8B4B7}" presName="sibTrans" presStyleCnt="0"/>
      <dgm:spPr/>
    </dgm:pt>
    <dgm:pt modelId="{E857E907-EE40-4F8E-A1B3-FE595A3D2178}" type="pres">
      <dgm:prSet presAssocID="{9AFADC6E-C491-4967-9EB0-1E715B6E9596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AACD1D0-A20A-4EA7-90B3-2AFC7D9F6F5A}" type="pres">
      <dgm:prSet presAssocID="{6056921E-A750-4305-A4B5-880BC26259FC}" presName="sibTrans" presStyleCnt="0"/>
      <dgm:spPr/>
    </dgm:pt>
    <dgm:pt modelId="{7BCEF86B-1242-48D7-AD51-C4F801AD9115}" type="pres">
      <dgm:prSet presAssocID="{347E4A1C-EC1B-42DA-B17C-BBBE3C1B10DB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BAB2427-27AB-41AC-869F-8BCAE86575CE}" type="pres">
      <dgm:prSet presAssocID="{91D77F3E-4B0F-4A68-A811-19A6CA7FA745}" presName="sibTrans" presStyleCnt="0"/>
      <dgm:spPr/>
    </dgm:pt>
    <dgm:pt modelId="{1DDB8548-1EC8-4490-8201-9F0CF4CB1164}" type="pres">
      <dgm:prSet presAssocID="{F0EF334A-08A3-4307-8DC4-2956C5364C09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83190D1-F6A7-4525-BFE9-97F64B644464}" type="pres">
      <dgm:prSet presAssocID="{351DDB37-F047-4580-9C53-ADD3C00A433B}" presName="sibTrans" presStyleCnt="0"/>
      <dgm:spPr/>
    </dgm:pt>
    <dgm:pt modelId="{5B966B5F-5EDD-4BF9-A1B4-C74323DB2B4A}" type="pres">
      <dgm:prSet presAssocID="{9F0DA1DF-21F4-4DCF-8D3A-8CB30F3C3EAA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1B8A8ECE-ADFD-42F1-AA90-A5A0EC88DD32}" type="presOf" srcId="{347E4A1C-EC1B-42DA-B17C-BBBE3C1B10DB}" destId="{7BCEF86B-1242-48D7-AD51-C4F801AD9115}" srcOrd="0" destOrd="0" presId="urn:microsoft.com/office/officeart/2005/8/layout/hProcess9"/>
    <dgm:cxn modelId="{693B4FA7-05C1-4A64-BBC2-DE69D9E9AD9E}" srcId="{B2A4366C-2AAA-4B6B-9945-434B9BC75A1B}" destId="{BF620EDA-73A0-472F-981B-DDBC4244FC4B}" srcOrd="0" destOrd="0" parTransId="{460D502E-AB18-4774-83CE-B4F8A9E2C4BC}" sibTransId="{A789367B-DB9A-4565-A169-3D6EFEC8B4B7}"/>
    <dgm:cxn modelId="{BBC8AD69-7A4A-4837-A0EB-4E71204C8C13}" type="presOf" srcId="{9AFADC6E-C491-4967-9EB0-1E715B6E9596}" destId="{E857E907-EE40-4F8E-A1B3-FE595A3D2178}" srcOrd="0" destOrd="0" presId="urn:microsoft.com/office/officeart/2005/8/layout/hProcess9"/>
    <dgm:cxn modelId="{D5106C73-40D3-47B2-881C-5569B202ED70}" srcId="{B2A4366C-2AAA-4B6B-9945-434B9BC75A1B}" destId="{F0EF334A-08A3-4307-8DC4-2956C5364C09}" srcOrd="3" destOrd="0" parTransId="{8400B806-1301-48CA-BA2A-6C49E2C37D41}" sibTransId="{351DDB37-F047-4580-9C53-ADD3C00A433B}"/>
    <dgm:cxn modelId="{B851D180-11BA-43CF-8FB5-E24BD055C5A6}" srcId="{B2A4366C-2AAA-4B6B-9945-434B9BC75A1B}" destId="{347E4A1C-EC1B-42DA-B17C-BBBE3C1B10DB}" srcOrd="2" destOrd="0" parTransId="{38AE10D2-273A-403E-9908-FE40E0DB8169}" sibTransId="{91D77F3E-4B0F-4A68-A811-19A6CA7FA745}"/>
    <dgm:cxn modelId="{9AEC4FA9-06CC-46BC-861F-3993AC031AFA}" type="presOf" srcId="{9F0DA1DF-21F4-4DCF-8D3A-8CB30F3C3EAA}" destId="{5B966B5F-5EDD-4BF9-A1B4-C74323DB2B4A}" srcOrd="0" destOrd="0" presId="urn:microsoft.com/office/officeart/2005/8/layout/hProcess9"/>
    <dgm:cxn modelId="{7FEDF7A1-360C-47D4-8C50-0DDD52192E32}" type="presOf" srcId="{B2A4366C-2AAA-4B6B-9945-434B9BC75A1B}" destId="{99B7CE08-736A-4E5C-9BB1-A3B2307DF53F}" srcOrd="0" destOrd="0" presId="urn:microsoft.com/office/officeart/2005/8/layout/hProcess9"/>
    <dgm:cxn modelId="{1706A382-FBAD-4F2D-BB61-AEBA0A59CF84}" type="presOf" srcId="{F0EF334A-08A3-4307-8DC4-2956C5364C09}" destId="{1DDB8548-1EC8-4490-8201-9F0CF4CB1164}" srcOrd="0" destOrd="0" presId="urn:microsoft.com/office/officeart/2005/8/layout/hProcess9"/>
    <dgm:cxn modelId="{8D063077-C82A-4666-9F91-A293B6E5E44D}" type="presOf" srcId="{BF620EDA-73A0-472F-981B-DDBC4244FC4B}" destId="{2CEEF2C8-CDF4-4C67-8A9E-14BBC32D0C2B}" srcOrd="0" destOrd="0" presId="urn:microsoft.com/office/officeart/2005/8/layout/hProcess9"/>
    <dgm:cxn modelId="{BD491560-E21A-4BBA-B7F9-253A828495BC}" srcId="{B2A4366C-2AAA-4B6B-9945-434B9BC75A1B}" destId="{9AFADC6E-C491-4967-9EB0-1E715B6E9596}" srcOrd="1" destOrd="0" parTransId="{3B8A5567-F298-4940-9115-24C04D73D3F2}" sibTransId="{6056921E-A750-4305-A4B5-880BC26259FC}"/>
    <dgm:cxn modelId="{F3DCDED6-DD90-4A27-BF76-8AEC48F00CF3}" srcId="{B2A4366C-2AAA-4B6B-9945-434B9BC75A1B}" destId="{9F0DA1DF-21F4-4DCF-8D3A-8CB30F3C3EAA}" srcOrd="4" destOrd="0" parTransId="{97527EAF-22F6-4246-99C9-3D981C333D00}" sibTransId="{B850B873-9CBD-4090-BF71-FC9F2E4F8CBE}"/>
    <dgm:cxn modelId="{E9E9BFFC-38E3-4882-9C6D-F245A0625D80}" type="presParOf" srcId="{99B7CE08-736A-4E5C-9BB1-A3B2307DF53F}" destId="{F2333090-A4C1-4731-8505-40102DA6A966}" srcOrd="0" destOrd="0" presId="urn:microsoft.com/office/officeart/2005/8/layout/hProcess9"/>
    <dgm:cxn modelId="{F31EDDB2-B76B-4AB6-BBB7-1F15FC511109}" type="presParOf" srcId="{99B7CE08-736A-4E5C-9BB1-A3B2307DF53F}" destId="{9B8910AC-34AC-41BB-93AC-FDF41C1DC682}" srcOrd="1" destOrd="0" presId="urn:microsoft.com/office/officeart/2005/8/layout/hProcess9"/>
    <dgm:cxn modelId="{85418EE0-9723-4E64-993B-869208FAFA11}" type="presParOf" srcId="{9B8910AC-34AC-41BB-93AC-FDF41C1DC682}" destId="{2CEEF2C8-CDF4-4C67-8A9E-14BBC32D0C2B}" srcOrd="0" destOrd="0" presId="urn:microsoft.com/office/officeart/2005/8/layout/hProcess9"/>
    <dgm:cxn modelId="{BA78A0D0-24C3-48FB-B891-4A9C360D62FC}" type="presParOf" srcId="{9B8910AC-34AC-41BB-93AC-FDF41C1DC682}" destId="{B3762D49-FB88-403F-991D-645AA22F0D04}" srcOrd="1" destOrd="0" presId="urn:microsoft.com/office/officeart/2005/8/layout/hProcess9"/>
    <dgm:cxn modelId="{368BBC69-3A9B-4686-87FE-E23452220292}" type="presParOf" srcId="{9B8910AC-34AC-41BB-93AC-FDF41C1DC682}" destId="{E857E907-EE40-4F8E-A1B3-FE595A3D2178}" srcOrd="2" destOrd="0" presId="urn:microsoft.com/office/officeart/2005/8/layout/hProcess9"/>
    <dgm:cxn modelId="{5B49FA43-6218-4E57-B32B-0C16D5079B0B}" type="presParOf" srcId="{9B8910AC-34AC-41BB-93AC-FDF41C1DC682}" destId="{9AACD1D0-A20A-4EA7-90B3-2AFC7D9F6F5A}" srcOrd="3" destOrd="0" presId="urn:microsoft.com/office/officeart/2005/8/layout/hProcess9"/>
    <dgm:cxn modelId="{4F72BB04-A3D0-4838-92B6-BB6B3DC7CDE0}" type="presParOf" srcId="{9B8910AC-34AC-41BB-93AC-FDF41C1DC682}" destId="{7BCEF86B-1242-48D7-AD51-C4F801AD9115}" srcOrd="4" destOrd="0" presId="urn:microsoft.com/office/officeart/2005/8/layout/hProcess9"/>
    <dgm:cxn modelId="{03D3029B-B3DB-4CE4-9B5F-E85DE5526F9C}" type="presParOf" srcId="{9B8910AC-34AC-41BB-93AC-FDF41C1DC682}" destId="{BBAB2427-27AB-41AC-869F-8BCAE86575CE}" srcOrd="5" destOrd="0" presId="urn:microsoft.com/office/officeart/2005/8/layout/hProcess9"/>
    <dgm:cxn modelId="{68F4DAA9-95E5-4A22-985E-2303627C7ED1}" type="presParOf" srcId="{9B8910AC-34AC-41BB-93AC-FDF41C1DC682}" destId="{1DDB8548-1EC8-4490-8201-9F0CF4CB1164}" srcOrd="6" destOrd="0" presId="urn:microsoft.com/office/officeart/2005/8/layout/hProcess9"/>
    <dgm:cxn modelId="{6BEDBF97-DE80-44B7-8EB9-0EEE47D8B7DE}" type="presParOf" srcId="{9B8910AC-34AC-41BB-93AC-FDF41C1DC682}" destId="{283190D1-F6A7-4525-BFE9-97F64B644464}" srcOrd="7" destOrd="0" presId="urn:microsoft.com/office/officeart/2005/8/layout/hProcess9"/>
    <dgm:cxn modelId="{33C49429-B017-4FB3-AFE0-E029BA256E40}" type="presParOf" srcId="{9B8910AC-34AC-41BB-93AC-FDF41C1DC682}" destId="{5B966B5F-5EDD-4BF9-A1B4-C74323DB2B4A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333090-A4C1-4731-8505-40102DA6A966}">
      <dsp:nvSpPr>
        <dsp:cNvPr id="0" name=""/>
        <dsp:cNvSpPr/>
      </dsp:nvSpPr>
      <dsp:spPr>
        <a:xfrm>
          <a:off x="578357" y="0"/>
          <a:ext cx="6554724" cy="284987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EEF2C8-CDF4-4C67-8A9E-14BBC32D0C2B}">
      <dsp:nvSpPr>
        <dsp:cNvPr id="0" name=""/>
        <dsp:cNvSpPr/>
      </dsp:nvSpPr>
      <dsp:spPr>
        <a:xfrm>
          <a:off x="5912" y="854963"/>
          <a:ext cx="1458139" cy="1139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100" kern="1200" dirty="0">
              <a:solidFill>
                <a:schemeClr val="bg2"/>
              </a:solidFill>
            </a:rPr>
            <a:t>Sales data</a:t>
          </a:r>
        </a:p>
      </dsp:txBody>
      <dsp:txXfrm>
        <a:off x="61560" y="910611"/>
        <a:ext cx="1346843" cy="1028656"/>
      </dsp:txXfrm>
    </dsp:sp>
    <dsp:sp modelId="{E857E907-EE40-4F8E-A1B3-FE595A3D2178}">
      <dsp:nvSpPr>
        <dsp:cNvPr id="0" name=""/>
        <dsp:cNvSpPr/>
      </dsp:nvSpPr>
      <dsp:spPr>
        <a:xfrm>
          <a:off x="1566281" y="854963"/>
          <a:ext cx="1458139" cy="1139952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100" kern="1200" dirty="0"/>
            <a:t>Failure model</a:t>
          </a:r>
        </a:p>
      </dsp:txBody>
      <dsp:txXfrm>
        <a:off x="1621929" y="910611"/>
        <a:ext cx="1346843" cy="1028656"/>
      </dsp:txXfrm>
    </dsp:sp>
    <dsp:sp modelId="{7BCEF86B-1242-48D7-AD51-C4F801AD9115}">
      <dsp:nvSpPr>
        <dsp:cNvPr id="0" name=""/>
        <dsp:cNvSpPr/>
      </dsp:nvSpPr>
      <dsp:spPr>
        <a:xfrm>
          <a:off x="3126650" y="854963"/>
          <a:ext cx="1458139" cy="1139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100" kern="1200" dirty="0">
              <a:solidFill>
                <a:schemeClr val="bg2"/>
              </a:solidFill>
            </a:rPr>
            <a:t>Failure forecast</a:t>
          </a:r>
        </a:p>
      </dsp:txBody>
      <dsp:txXfrm>
        <a:off x="3182298" y="910611"/>
        <a:ext cx="1346843" cy="1028656"/>
      </dsp:txXfrm>
    </dsp:sp>
    <dsp:sp modelId="{0DBBDADE-4ACA-470C-A872-6090461EBE1E}">
      <dsp:nvSpPr>
        <dsp:cNvPr id="0" name=""/>
        <dsp:cNvSpPr/>
      </dsp:nvSpPr>
      <dsp:spPr>
        <a:xfrm>
          <a:off x="4687018" y="854963"/>
          <a:ext cx="1458139" cy="1139952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100" kern="1200" dirty="0"/>
            <a:t>Financial model</a:t>
          </a:r>
        </a:p>
      </dsp:txBody>
      <dsp:txXfrm>
        <a:off x="4742666" y="910611"/>
        <a:ext cx="1346843" cy="1028656"/>
      </dsp:txXfrm>
    </dsp:sp>
    <dsp:sp modelId="{1DA62343-CF4C-4BBE-BB5F-D98697DFB3D2}">
      <dsp:nvSpPr>
        <dsp:cNvPr id="0" name=""/>
        <dsp:cNvSpPr/>
      </dsp:nvSpPr>
      <dsp:spPr>
        <a:xfrm>
          <a:off x="6247387" y="854963"/>
          <a:ext cx="1458139" cy="1139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100" kern="1200" dirty="0">
              <a:solidFill>
                <a:schemeClr val="bg2"/>
              </a:solidFill>
            </a:rPr>
            <a:t>Total </a:t>
          </a:r>
          <a:r>
            <a:rPr lang="nl-NL" sz="2100" kern="1200" dirty="0" err="1">
              <a:solidFill>
                <a:schemeClr val="bg2"/>
              </a:solidFill>
            </a:rPr>
            <a:t>cost</a:t>
          </a:r>
          <a:r>
            <a:rPr lang="nl-NL" sz="2100" kern="1200" dirty="0">
              <a:solidFill>
                <a:schemeClr val="bg2"/>
              </a:solidFill>
            </a:rPr>
            <a:t> </a:t>
          </a:r>
          <a:r>
            <a:rPr lang="nl-NL" sz="2100" kern="1200" dirty="0" err="1">
              <a:solidFill>
                <a:schemeClr val="bg2"/>
              </a:solidFill>
            </a:rPr>
            <a:t>estimation</a:t>
          </a:r>
          <a:endParaRPr lang="nl-NL" sz="2100" kern="1200" dirty="0">
            <a:solidFill>
              <a:schemeClr val="bg2"/>
            </a:solidFill>
          </a:endParaRPr>
        </a:p>
      </dsp:txBody>
      <dsp:txXfrm>
        <a:off x="6303035" y="910611"/>
        <a:ext cx="1346843" cy="10286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333090-A4C1-4731-8505-40102DA6A966}">
      <dsp:nvSpPr>
        <dsp:cNvPr id="0" name=""/>
        <dsp:cNvSpPr/>
      </dsp:nvSpPr>
      <dsp:spPr>
        <a:xfrm>
          <a:off x="578357" y="0"/>
          <a:ext cx="6554724" cy="284987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EEF2C8-CDF4-4C67-8A9E-14BBC32D0C2B}">
      <dsp:nvSpPr>
        <dsp:cNvPr id="0" name=""/>
        <dsp:cNvSpPr/>
      </dsp:nvSpPr>
      <dsp:spPr>
        <a:xfrm>
          <a:off x="2404" y="854963"/>
          <a:ext cx="1477013" cy="1139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>
              <a:solidFill>
                <a:schemeClr val="bg2"/>
              </a:solidFill>
            </a:rPr>
            <a:t>Field returns</a:t>
          </a:r>
        </a:p>
      </dsp:txBody>
      <dsp:txXfrm>
        <a:off x="58052" y="910611"/>
        <a:ext cx="1365717" cy="1028656"/>
      </dsp:txXfrm>
    </dsp:sp>
    <dsp:sp modelId="{E857E907-EE40-4F8E-A1B3-FE595A3D2178}">
      <dsp:nvSpPr>
        <dsp:cNvPr id="0" name=""/>
        <dsp:cNvSpPr/>
      </dsp:nvSpPr>
      <dsp:spPr>
        <a:xfrm>
          <a:off x="1559808" y="854963"/>
          <a:ext cx="1477013" cy="1139952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 err="1"/>
            <a:t>Crow</a:t>
          </a:r>
          <a:r>
            <a:rPr lang="nl-NL" sz="1800" kern="1200" dirty="0"/>
            <a:t>-AMSAA Data Analyse </a:t>
          </a:r>
        </a:p>
      </dsp:txBody>
      <dsp:txXfrm>
        <a:off x="1615456" y="910611"/>
        <a:ext cx="1365717" cy="1028656"/>
      </dsp:txXfrm>
    </dsp:sp>
    <dsp:sp modelId="{7BCEF86B-1242-48D7-AD51-C4F801AD9115}">
      <dsp:nvSpPr>
        <dsp:cNvPr id="0" name=""/>
        <dsp:cNvSpPr/>
      </dsp:nvSpPr>
      <dsp:spPr>
        <a:xfrm>
          <a:off x="3117213" y="854963"/>
          <a:ext cx="1477013" cy="1139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>
              <a:solidFill>
                <a:schemeClr val="bg2"/>
              </a:solidFill>
            </a:rPr>
            <a:t>Failure forecast</a:t>
          </a:r>
        </a:p>
      </dsp:txBody>
      <dsp:txXfrm>
        <a:off x="3172861" y="910611"/>
        <a:ext cx="1365717" cy="1028656"/>
      </dsp:txXfrm>
    </dsp:sp>
    <dsp:sp modelId="{1DDB8548-1EC8-4490-8201-9F0CF4CB1164}">
      <dsp:nvSpPr>
        <dsp:cNvPr id="0" name=""/>
        <dsp:cNvSpPr/>
      </dsp:nvSpPr>
      <dsp:spPr>
        <a:xfrm>
          <a:off x="4674617" y="854963"/>
          <a:ext cx="1477013" cy="1139952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/>
            <a:t>Financial </a:t>
          </a:r>
          <a:r>
            <a:rPr lang="nl-NL" sz="1800" kern="1200" dirty="0" err="1"/>
            <a:t>calculation</a:t>
          </a:r>
          <a:endParaRPr lang="nl-NL" sz="1800" kern="1200" dirty="0"/>
        </a:p>
      </dsp:txBody>
      <dsp:txXfrm>
        <a:off x="4730265" y="910611"/>
        <a:ext cx="1365717" cy="1028656"/>
      </dsp:txXfrm>
    </dsp:sp>
    <dsp:sp modelId="{5B966B5F-5EDD-4BF9-A1B4-C74323DB2B4A}">
      <dsp:nvSpPr>
        <dsp:cNvPr id="0" name=""/>
        <dsp:cNvSpPr/>
      </dsp:nvSpPr>
      <dsp:spPr>
        <a:xfrm>
          <a:off x="6232021" y="854963"/>
          <a:ext cx="1477013" cy="1139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>
              <a:solidFill>
                <a:schemeClr val="bg2"/>
              </a:solidFill>
            </a:rPr>
            <a:t>Total </a:t>
          </a:r>
          <a:r>
            <a:rPr lang="nl-NL" sz="1800" kern="1200" dirty="0" err="1">
              <a:solidFill>
                <a:schemeClr val="bg2"/>
              </a:solidFill>
            </a:rPr>
            <a:t>cost</a:t>
          </a:r>
          <a:r>
            <a:rPr lang="nl-NL" sz="1800" kern="1200" dirty="0">
              <a:solidFill>
                <a:schemeClr val="bg2"/>
              </a:solidFill>
            </a:rPr>
            <a:t> </a:t>
          </a:r>
          <a:r>
            <a:rPr lang="nl-NL" sz="1800" kern="1200" dirty="0" err="1">
              <a:solidFill>
                <a:schemeClr val="bg2"/>
              </a:solidFill>
            </a:rPr>
            <a:t>estimation</a:t>
          </a:r>
          <a:endParaRPr lang="nl-NL" sz="1800" kern="1200" dirty="0">
            <a:solidFill>
              <a:schemeClr val="bg2"/>
            </a:solidFill>
          </a:endParaRPr>
        </a:p>
      </dsp:txBody>
      <dsp:txXfrm>
        <a:off x="6287669" y="910611"/>
        <a:ext cx="1365717" cy="10286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333090-A4C1-4731-8505-40102DA6A966}">
      <dsp:nvSpPr>
        <dsp:cNvPr id="0" name=""/>
        <dsp:cNvSpPr/>
      </dsp:nvSpPr>
      <dsp:spPr>
        <a:xfrm>
          <a:off x="578357" y="0"/>
          <a:ext cx="6554724" cy="284987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EEF2C8-CDF4-4C67-8A9E-14BBC32D0C2B}">
      <dsp:nvSpPr>
        <dsp:cNvPr id="0" name=""/>
        <dsp:cNvSpPr/>
      </dsp:nvSpPr>
      <dsp:spPr>
        <a:xfrm>
          <a:off x="5912" y="854963"/>
          <a:ext cx="1458139" cy="1139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100" kern="1200" dirty="0">
              <a:solidFill>
                <a:schemeClr val="bg2"/>
              </a:solidFill>
            </a:rPr>
            <a:t>Sales data</a:t>
          </a:r>
        </a:p>
      </dsp:txBody>
      <dsp:txXfrm>
        <a:off x="61560" y="910611"/>
        <a:ext cx="1346843" cy="1028656"/>
      </dsp:txXfrm>
    </dsp:sp>
    <dsp:sp modelId="{E857E907-EE40-4F8E-A1B3-FE595A3D2178}">
      <dsp:nvSpPr>
        <dsp:cNvPr id="0" name=""/>
        <dsp:cNvSpPr/>
      </dsp:nvSpPr>
      <dsp:spPr>
        <a:xfrm>
          <a:off x="1566281" y="854963"/>
          <a:ext cx="1458139" cy="1139952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100" kern="1200" dirty="0"/>
            <a:t>Failure model</a:t>
          </a:r>
        </a:p>
      </dsp:txBody>
      <dsp:txXfrm>
        <a:off x="1621929" y="910611"/>
        <a:ext cx="1346843" cy="1028656"/>
      </dsp:txXfrm>
    </dsp:sp>
    <dsp:sp modelId="{7BCEF86B-1242-48D7-AD51-C4F801AD9115}">
      <dsp:nvSpPr>
        <dsp:cNvPr id="0" name=""/>
        <dsp:cNvSpPr/>
      </dsp:nvSpPr>
      <dsp:spPr>
        <a:xfrm>
          <a:off x="3126650" y="854963"/>
          <a:ext cx="1458139" cy="1139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100" kern="1200" dirty="0">
              <a:solidFill>
                <a:schemeClr val="bg2"/>
              </a:solidFill>
            </a:rPr>
            <a:t>Failure forecast</a:t>
          </a:r>
        </a:p>
      </dsp:txBody>
      <dsp:txXfrm>
        <a:off x="3182298" y="910611"/>
        <a:ext cx="1346843" cy="1028656"/>
      </dsp:txXfrm>
    </dsp:sp>
    <dsp:sp modelId="{0DBBDADE-4ACA-470C-A872-6090461EBE1E}">
      <dsp:nvSpPr>
        <dsp:cNvPr id="0" name=""/>
        <dsp:cNvSpPr/>
      </dsp:nvSpPr>
      <dsp:spPr>
        <a:xfrm>
          <a:off x="4687018" y="854963"/>
          <a:ext cx="1458139" cy="1139952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100" kern="1200" dirty="0"/>
            <a:t>Financial model</a:t>
          </a:r>
        </a:p>
      </dsp:txBody>
      <dsp:txXfrm>
        <a:off x="4742666" y="910611"/>
        <a:ext cx="1346843" cy="1028656"/>
      </dsp:txXfrm>
    </dsp:sp>
    <dsp:sp modelId="{1DA62343-CF4C-4BBE-BB5F-D98697DFB3D2}">
      <dsp:nvSpPr>
        <dsp:cNvPr id="0" name=""/>
        <dsp:cNvSpPr/>
      </dsp:nvSpPr>
      <dsp:spPr>
        <a:xfrm>
          <a:off x="6247387" y="854963"/>
          <a:ext cx="1458139" cy="1139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100" kern="1200" dirty="0">
              <a:solidFill>
                <a:schemeClr val="bg2"/>
              </a:solidFill>
            </a:rPr>
            <a:t>Total </a:t>
          </a:r>
          <a:r>
            <a:rPr lang="nl-NL" sz="2100" kern="1200" dirty="0" err="1">
              <a:solidFill>
                <a:schemeClr val="bg2"/>
              </a:solidFill>
            </a:rPr>
            <a:t>cost</a:t>
          </a:r>
          <a:r>
            <a:rPr lang="nl-NL" sz="2100" kern="1200" dirty="0">
              <a:solidFill>
                <a:schemeClr val="bg2"/>
              </a:solidFill>
            </a:rPr>
            <a:t> </a:t>
          </a:r>
          <a:r>
            <a:rPr lang="nl-NL" sz="2100" kern="1200" dirty="0" err="1">
              <a:solidFill>
                <a:schemeClr val="bg2"/>
              </a:solidFill>
            </a:rPr>
            <a:t>estimation</a:t>
          </a:r>
          <a:endParaRPr lang="nl-NL" sz="2100" kern="1200" dirty="0">
            <a:solidFill>
              <a:schemeClr val="bg2"/>
            </a:solidFill>
          </a:endParaRPr>
        </a:p>
      </dsp:txBody>
      <dsp:txXfrm>
        <a:off x="6303035" y="910611"/>
        <a:ext cx="1346843" cy="10286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333090-A4C1-4731-8505-40102DA6A966}">
      <dsp:nvSpPr>
        <dsp:cNvPr id="0" name=""/>
        <dsp:cNvSpPr/>
      </dsp:nvSpPr>
      <dsp:spPr>
        <a:xfrm>
          <a:off x="578357" y="0"/>
          <a:ext cx="6554724" cy="284987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EEF2C8-CDF4-4C67-8A9E-14BBC32D0C2B}">
      <dsp:nvSpPr>
        <dsp:cNvPr id="0" name=""/>
        <dsp:cNvSpPr/>
      </dsp:nvSpPr>
      <dsp:spPr>
        <a:xfrm>
          <a:off x="2404" y="854963"/>
          <a:ext cx="1477013" cy="1139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>
              <a:solidFill>
                <a:schemeClr val="bg2"/>
              </a:solidFill>
            </a:rPr>
            <a:t>Field returns</a:t>
          </a:r>
        </a:p>
      </dsp:txBody>
      <dsp:txXfrm>
        <a:off x="58052" y="910611"/>
        <a:ext cx="1365717" cy="1028656"/>
      </dsp:txXfrm>
    </dsp:sp>
    <dsp:sp modelId="{E857E907-EE40-4F8E-A1B3-FE595A3D2178}">
      <dsp:nvSpPr>
        <dsp:cNvPr id="0" name=""/>
        <dsp:cNvSpPr/>
      </dsp:nvSpPr>
      <dsp:spPr>
        <a:xfrm>
          <a:off x="1559808" y="854963"/>
          <a:ext cx="1477013" cy="1139952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 err="1"/>
            <a:t>Crow</a:t>
          </a:r>
          <a:r>
            <a:rPr lang="nl-NL" sz="1800" kern="1200" dirty="0"/>
            <a:t>-AMSAA Data Analyse </a:t>
          </a:r>
        </a:p>
      </dsp:txBody>
      <dsp:txXfrm>
        <a:off x="1615456" y="910611"/>
        <a:ext cx="1365717" cy="1028656"/>
      </dsp:txXfrm>
    </dsp:sp>
    <dsp:sp modelId="{7BCEF86B-1242-48D7-AD51-C4F801AD9115}">
      <dsp:nvSpPr>
        <dsp:cNvPr id="0" name=""/>
        <dsp:cNvSpPr/>
      </dsp:nvSpPr>
      <dsp:spPr>
        <a:xfrm>
          <a:off x="3117213" y="854963"/>
          <a:ext cx="1477013" cy="1139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>
              <a:solidFill>
                <a:schemeClr val="bg2"/>
              </a:solidFill>
            </a:rPr>
            <a:t>Failure forecast</a:t>
          </a:r>
        </a:p>
      </dsp:txBody>
      <dsp:txXfrm>
        <a:off x="3172861" y="910611"/>
        <a:ext cx="1365717" cy="1028656"/>
      </dsp:txXfrm>
    </dsp:sp>
    <dsp:sp modelId="{1DDB8548-1EC8-4490-8201-9F0CF4CB1164}">
      <dsp:nvSpPr>
        <dsp:cNvPr id="0" name=""/>
        <dsp:cNvSpPr/>
      </dsp:nvSpPr>
      <dsp:spPr>
        <a:xfrm>
          <a:off x="4674617" y="854963"/>
          <a:ext cx="1477013" cy="1139952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/>
            <a:t>Financial </a:t>
          </a:r>
          <a:r>
            <a:rPr lang="nl-NL" sz="1800" kern="1200" dirty="0" err="1"/>
            <a:t>calculation</a:t>
          </a:r>
          <a:endParaRPr lang="nl-NL" sz="1800" kern="1200" dirty="0"/>
        </a:p>
      </dsp:txBody>
      <dsp:txXfrm>
        <a:off x="4730265" y="910611"/>
        <a:ext cx="1365717" cy="1028656"/>
      </dsp:txXfrm>
    </dsp:sp>
    <dsp:sp modelId="{5B966B5F-5EDD-4BF9-A1B4-C74323DB2B4A}">
      <dsp:nvSpPr>
        <dsp:cNvPr id="0" name=""/>
        <dsp:cNvSpPr/>
      </dsp:nvSpPr>
      <dsp:spPr>
        <a:xfrm>
          <a:off x="6232021" y="854963"/>
          <a:ext cx="1477013" cy="1139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>
              <a:solidFill>
                <a:schemeClr val="bg2"/>
              </a:solidFill>
            </a:rPr>
            <a:t>Total </a:t>
          </a:r>
          <a:r>
            <a:rPr lang="nl-NL" sz="1800" kern="1200" dirty="0" err="1">
              <a:solidFill>
                <a:schemeClr val="bg2"/>
              </a:solidFill>
            </a:rPr>
            <a:t>cost</a:t>
          </a:r>
          <a:r>
            <a:rPr lang="nl-NL" sz="1800" kern="1200" dirty="0">
              <a:solidFill>
                <a:schemeClr val="bg2"/>
              </a:solidFill>
            </a:rPr>
            <a:t> </a:t>
          </a:r>
          <a:r>
            <a:rPr lang="nl-NL" sz="1800" kern="1200" dirty="0" err="1">
              <a:solidFill>
                <a:schemeClr val="bg2"/>
              </a:solidFill>
            </a:rPr>
            <a:t>estimation</a:t>
          </a:r>
          <a:endParaRPr lang="nl-NL" sz="1800" kern="1200" dirty="0">
            <a:solidFill>
              <a:schemeClr val="bg2"/>
            </a:solidFill>
          </a:endParaRPr>
        </a:p>
      </dsp:txBody>
      <dsp:txXfrm>
        <a:off x="6287669" y="910611"/>
        <a:ext cx="1365717" cy="10286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C2D53-3884-46EC-AC0A-ECDDC78DD43D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772525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87FDE-9207-44FF-A558-2DC5099CB84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5609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E0F31-0334-41BF-B184-3DD2B968299B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87488" y="1154113"/>
            <a:ext cx="403542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45000"/>
            <a:ext cx="5607050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772525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B746D1-2F84-429A-8E8F-27E41B632FC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378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Welkom</a:t>
            </a:r>
          </a:p>
          <a:p>
            <a:endParaRPr lang="nl-NL" dirty="0"/>
          </a:p>
          <a:p>
            <a:r>
              <a:rPr lang="nl-NL" dirty="0" err="1"/>
              <a:t>Who</a:t>
            </a:r>
            <a:r>
              <a:rPr lang="nl-NL" dirty="0"/>
              <a:t> </a:t>
            </a:r>
            <a:r>
              <a:rPr lang="nl-NL" dirty="0" err="1"/>
              <a:t>knows</a:t>
            </a:r>
            <a:r>
              <a:rPr lang="nl-NL" dirty="0"/>
              <a:t> </a:t>
            </a:r>
            <a:r>
              <a:rPr lang="nl-NL" dirty="0" err="1"/>
              <a:t>what</a:t>
            </a:r>
            <a:r>
              <a:rPr lang="nl-NL" dirty="0"/>
              <a:t> dirty data is?</a:t>
            </a:r>
          </a:p>
          <a:p>
            <a:endParaRPr lang="nl-NL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5660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Actual</a:t>
            </a:r>
            <a:r>
              <a:rPr lang="nl-NL" dirty="0"/>
              <a:t> data is like </a:t>
            </a:r>
            <a:r>
              <a:rPr lang="nl-NL" dirty="0" err="1"/>
              <a:t>poo</a:t>
            </a:r>
            <a:r>
              <a:rPr lang="nl-NL" dirty="0"/>
              <a:t>. Lot of information is </a:t>
            </a:r>
            <a:r>
              <a:rPr lang="nl-NL" dirty="0" err="1"/>
              <a:t>inside</a:t>
            </a:r>
            <a:r>
              <a:rPr lang="nl-NL" dirty="0"/>
              <a:t> but on first </a:t>
            </a:r>
            <a:r>
              <a:rPr lang="nl-NL" dirty="0" err="1"/>
              <a:t>sight</a:t>
            </a:r>
            <a:r>
              <a:rPr lang="nl-NL" dirty="0"/>
              <a:t> is </a:t>
            </a:r>
            <a:r>
              <a:rPr lang="nl-NL" dirty="0" err="1"/>
              <a:t>seems</a:t>
            </a:r>
            <a:r>
              <a:rPr lang="nl-NL" dirty="0"/>
              <a:t> </a:t>
            </a:r>
            <a:r>
              <a:rPr lang="nl-NL" dirty="0" err="1"/>
              <a:t>useless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dirty.</a:t>
            </a:r>
          </a:p>
          <a:p>
            <a:endParaRPr lang="nl-NL" dirty="0"/>
          </a:p>
          <a:p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coming</a:t>
            </a:r>
            <a:r>
              <a:rPr lang="nl-NL" dirty="0"/>
              <a:t> 30min </a:t>
            </a:r>
            <a:r>
              <a:rPr lang="nl-NL" dirty="0" err="1"/>
              <a:t>to</a:t>
            </a:r>
            <a:r>
              <a:rPr lang="nl-NL" dirty="0"/>
              <a:t> show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how</a:t>
            </a:r>
            <a:r>
              <a:rPr lang="nl-NL" dirty="0"/>
              <a:t> </a:t>
            </a:r>
            <a:r>
              <a:rPr lang="nl-NL" dirty="0" err="1"/>
              <a:t>Crow</a:t>
            </a:r>
            <a:r>
              <a:rPr lang="nl-NL" dirty="0"/>
              <a:t>-AMSAA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enrich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engineering </a:t>
            </a:r>
            <a:r>
              <a:rPr lang="nl-NL" dirty="0" err="1"/>
              <a:t>toolbox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make </a:t>
            </a:r>
            <a:r>
              <a:rPr lang="nl-NL" dirty="0" err="1"/>
              <a:t>seemlessly</a:t>
            </a:r>
            <a:r>
              <a:rPr lang="nl-NL" dirty="0"/>
              <a:t> </a:t>
            </a:r>
            <a:r>
              <a:rPr lang="nl-NL" dirty="0" err="1"/>
              <a:t>unusefull</a:t>
            </a:r>
            <a:r>
              <a:rPr lang="nl-NL" dirty="0"/>
              <a:t> data </a:t>
            </a:r>
            <a:r>
              <a:rPr lang="nl-NL" dirty="0" err="1"/>
              <a:t>still</a:t>
            </a:r>
            <a:r>
              <a:rPr lang="nl-NL" dirty="0"/>
              <a:t> </a:t>
            </a:r>
            <a:r>
              <a:rPr lang="nl-NL" dirty="0" err="1"/>
              <a:t>powerfull</a:t>
            </a:r>
            <a:r>
              <a:rPr lang="nl-NL" dirty="0"/>
              <a:t>.</a:t>
            </a:r>
          </a:p>
          <a:p>
            <a:endParaRPr lang="nl-NL" dirty="0"/>
          </a:p>
          <a:p>
            <a:r>
              <a:rPr lang="nl-NL" dirty="0"/>
              <a:t>I </a:t>
            </a:r>
            <a:r>
              <a:rPr lang="nl-NL" dirty="0" err="1"/>
              <a:t>will</a:t>
            </a:r>
            <a:r>
              <a:rPr lang="nl-NL" dirty="0"/>
              <a:t> take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along</a:t>
            </a:r>
            <a:r>
              <a:rPr lang="nl-NL" dirty="0"/>
              <a:t> </a:t>
            </a:r>
            <a:r>
              <a:rPr lang="nl-NL" dirty="0" err="1"/>
              <a:t>three</a:t>
            </a:r>
            <a:r>
              <a:rPr lang="nl-NL" dirty="0"/>
              <a:t> practical </a:t>
            </a:r>
            <a:r>
              <a:rPr lang="nl-NL" dirty="0" err="1"/>
              <a:t>applications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different </a:t>
            </a:r>
            <a:r>
              <a:rPr lang="nl-NL" dirty="0" err="1"/>
              <a:t>problemetics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show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how</a:t>
            </a:r>
            <a:r>
              <a:rPr lang="nl-NL" dirty="0"/>
              <a:t> ca was </a:t>
            </a:r>
            <a:r>
              <a:rPr lang="nl-NL" dirty="0" err="1"/>
              <a:t>contributing</a:t>
            </a:r>
            <a:r>
              <a:rPr lang="nl-NL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3934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0227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>
            <a:extLst>
              <a:ext uri="{FF2B5EF4-FFF2-40B4-BE49-F238E27FC236}">
                <a16:creationId xmlns:a16="http://schemas.microsoft.com/office/drawing/2014/main" xmlns="" id="{519AE931-5A9E-492A-96F9-5E70C80C1FF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00" b="0"/>
              <a:t>Presenters Name</a:t>
            </a: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xmlns="" id="{64910083-A37B-466F-9CF7-FFFF5A8D55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xmlns="" id="{0BED4B05-6F10-407B-9987-57E98D1CE8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en-US" dirty="0">
                <a:latin typeface="Arial" panose="020B0604020202020204" pitchFamily="34" charset="0"/>
              </a:rPr>
              <a:t>Introduce </a:t>
            </a:r>
            <a:r>
              <a:rPr lang="nl-NL" altLang="en-US" dirty="0" err="1">
                <a:latin typeface="Arial" panose="020B0604020202020204" pitchFamily="34" charset="0"/>
              </a:rPr>
              <a:t>myself</a:t>
            </a:r>
            <a:endParaRPr lang="nl-NL" altLang="en-US" dirty="0">
              <a:latin typeface="Arial" panose="020B0604020202020204" pitchFamily="34" charset="0"/>
            </a:endParaRPr>
          </a:p>
          <a:p>
            <a:pPr eaLnBrk="1" hangingPunct="1"/>
            <a:endParaRPr lang="nl-NL" altLang="en-US" dirty="0">
              <a:latin typeface="Arial" panose="020B0604020202020204" pitchFamily="34" charset="0"/>
            </a:endParaRPr>
          </a:p>
          <a:p>
            <a:pPr eaLnBrk="1" hangingPunct="1"/>
            <a:r>
              <a:rPr lang="nl-NL" altLang="en-US" dirty="0">
                <a:latin typeface="Arial" panose="020B0604020202020204" pitchFamily="34" charset="0"/>
              </a:rPr>
              <a:t>Are </a:t>
            </a:r>
            <a:r>
              <a:rPr lang="nl-NL" altLang="en-US" dirty="0" err="1">
                <a:latin typeface="Arial" panose="020B0604020202020204" pitchFamily="34" charset="0"/>
              </a:rPr>
              <a:t>there</a:t>
            </a:r>
            <a:r>
              <a:rPr lang="nl-NL" altLang="en-US" dirty="0">
                <a:latin typeface="Arial" panose="020B0604020202020204" pitchFamily="34" charset="0"/>
              </a:rPr>
              <a:t> </a:t>
            </a:r>
            <a:r>
              <a:rPr lang="nl-NL" altLang="en-US" dirty="0" err="1">
                <a:latin typeface="Arial" panose="020B0604020202020204" pitchFamily="34" charset="0"/>
              </a:rPr>
              <a:t>people</a:t>
            </a:r>
            <a:r>
              <a:rPr lang="nl-NL" altLang="en-US" dirty="0">
                <a:latin typeface="Arial" panose="020B0604020202020204" pitchFamily="34" charset="0"/>
              </a:rPr>
              <a:t> </a:t>
            </a:r>
            <a:r>
              <a:rPr lang="nl-NL" altLang="en-US" dirty="0" err="1">
                <a:latin typeface="Arial" panose="020B0604020202020204" pitchFamily="34" charset="0"/>
              </a:rPr>
              <a:t>who</a:t>
            </a:r>
            <a:r>
              <a:rPr lang="nl-NL" altLang="en-US" dirty="0">
                <a:latin typeface="Arial" panose="020B0604020202020204" pitchFamily="34" charset="0"/>
              </a:rPr>
              <a:t> are </a:t>
            </a:r>
            <a:r>
              <a:rPr lang="nl-NL" altLang="en-US" dirty="0" err="1">
                <a:latin typeface="Arial" panose="020B0604020202020204" pitchFamily="34" charset="0"/>
              </a:rPr>
              <a:t>already</a:t>
            </a:r>
            <a:r>
              <a:rPr lang="nl-NL" altLang="en-US" dirty="0">
                <a:latin typeface="Arial" panose="020B0604020202020204" pitchFamily="34" charset="0"/>
              </a:rPr>
              <a:t> </a:t>
            </a:r>
            <a:r>
              <a:rPr lang="nl-NL" altLang="en-US" dirty="0" err="1">
                <a:latin typeface="Arial" panose="020B0604020202020204" pitchFamily="34" charset="0"/>
              </a:rPr>
              <a:t>familiar</a:t>
            </a:r>
            <a:r>
              <a:rPr lang="nl-NL" altLang="en-US" dirty="0">
                <a:latin typeface="Arial" panose="020B0604020202020204" pitchFamily="34" charset="0"/>
              </a:rPr>
              <a:t> </a:t>
            </a:r>
            <a:r>
              <a:rPr lang="nl-NL" altLang="en-US" dirty="0" err="1">
                <a:latin typeface="Arial" panose="020B0604020202020204" pitchFamily="34" charset="0"/>
              </a:rPr>
              <a:t>with</a:t>
            </a:r>
            <a:r>
              <a:rPr lang="nl-NL" altLang="en-US" dirty="0">
                <a:latin typeface="Arial" panose="020B0604020202020204" pitchFamily="34" charset="0"/>
              </a:rPr>
              <a:t> </a:t>
            </a:r>
            <a:r>
              <a:rPr lang="nl-NL" altLang="en-US" dirty="0" err="1">
                <a:latin typeface="Arial" panose="020B0604020202020204" pitchFamily="34" charset="0"/>
              </a:rPr>
              <a:t>the</a:t>
            </a:r>
            <a:r>
              <a:rPr lang="nl-NL" altLang="en-US" dirty="0">
                <a:latin typeface="Arial" panose="020B0604020202020204" pitchFamily="34" charset="0"/>
              </a:rPr>
              <a:t> trend analysis </a:t>
            </a:r>
            <a:r>
              <a:rPr lang="nl-NL" altLang="en-US" dirty="0" err="1">
                <a:latin typeface="Arial" panose="020B0604020202020204" pitchFamily="34" charset="0"/>
              </a:rPr>
              <a:t>technique</a:t>
            </a:r>
            <a:r>
              <a:rPr lang="nl-NL" altLang="en-US" dirty="0">
                <a:latin typeface="Arial" panose="020B0604020202020204" pitchFamily="34" charset="0"/>
              </a:rPr>
              <a:t> </a:t>
            </a:r>
            <a:r>
              <a:rPr lang="nl-NL" altLang="en-US" dirty="0" err="1">
                <a:latin typeface="Arial" panose="020B0604020202020204" pitchFamily="34" charset="0"/>
              </a:rPr>
              <a:t>crow-amsaa</a:t>
            </a:r>
            <a:r>
              <a:rPr lang="nl-NL" altLang="en-US" dirty="0">
                <a:latin typeface="Arial" panose="020B0604020202020204" pitchFamily="34" charset="0"/>
              </a:rPr>
              <a:t>?</a:t>
            </a:r>
          </a:p>
          <a:p>
            <a:pPr eaLnBrk="1" hangingPunct="1"/>
            <a:endParaRPr lang="nl-NL" altLang="en-US" dirty="0">
              <a:latin typeface="Arial" panose="020B0604020202020204" pitchFamily="34" charset="0"/>
            </a:endParaRPr>
          </a:p>
          <a:p>
            <a:pPr eaLnBrk="1" hangingPunct="1"/>
            <a:r>
              <a:rPr lang="nl-NL" altLang="en-US" dirty="0">
                <a:latin typeface="Arial" panose="020B0604020202020204" pitchFamily="34" charset="0"/>
              </a:rPr>
              <a:t>------------------------</a:t>
            </a:r>
          </a:p>
          <a:p>
            <a:pPr eaLnBrk="1" hangingPunct="1"/>
            <a:endParaRPr lang="nl-NL" altLang="en-US" dirty="0">
              <a:latin typeface="Arial" panose="020B0604020202020204" pitchFamily="34" charset="0"/>
            </a:endParaRPr>
          </a:p>
          <a:p>
            <a:pPr eaLnBrk="1" hangingPunct="1"/>
            <a:r>
              <a:rPr lang="nl-NL" altLang="en-US" dirty="0" err="1">
                <a:latin typeface="Arial" panose="020B0604020202020204" pitchFamily="34" charset="0"/>
              </a:rPr>
              <a:t>Quit</a:t>
            </a:r>
            <a:r>
              <a:rPr lang="nl-NL" altLang="en-US" dirty="0">
                <a:latin typeface="Arial" panose="020B0604020202020204" pitchFamily="34" charset="0"/>
              </a:rPr>
              <a:t> a </a:t>
            </a:r>
            <a:r>
              <a:rPr lang="nl-NL" altLang="en-US" dirty="0" err="1">
                <a:latin typeface="Arial" panose="020B0604020202020204" pitchFamily="34" charset="0"/>
              </a:rPr>
              <a:t>simple</a:t>
            </a:r>
            <a:r>
              <a:rPr lang="nl-NL" altLang="en-US" dirty="0">
                <a:latin typeface="Arial" panose="020B0604020202020204" pitchFamily="34" charset="0"/>
              </a:rPr>
              <a:t> </a:t>
            </a:r>
            <a:r>
              <a:rPr lang="nl-NL" altLang="en-US" dirty="0" err="1">
                <a:latin typeface="Arial" panose="020B0604020202020204" pitchFamily="34" charset="0"/>
              </a:rPr>
              <a:t>methodology</a:t>
            </a:r>
            <a:r>
              <a:rPr lang="nl-NL" altLang="en-US" dirty="0">
                <a:latin typeface="Arial" panose="020B0604020202020204" pitchFamily="34" charset="0"/>
              </a:rPr>
              <a:t> </a:t>
            </a:r>
            <a:r>
              <a:rPr lang="nl-NL" altLang="en-US" dirty="0" err="1">
                <a:latin typeface="Arial" panose="020B0604020202020204" pitchFamily="34" charset="0"/>
              </a:rPr>
              <a:t>who</a:t>
            </a:r>
            <a:r>
              <a:rPr lang="nl-NL" altLang="en-US" dirty="0">
                <a:latin typeface="Arial" panose="020B0604020202020204" pitchFamily="34" charset="0"/>
              </a:rPr>
              <a:t> was </a:t>
            </a:r>
            <a:r>
              <a:rPr lang="nl-NL" altLang="en-US" dirty="0" err="1">
                <a:latin typeface="Arial" panose="020B0604020202020204" pitchFamily="34" charset="0"/>
              </a:rPr>
              <a:t>developed</a:t>
            </a:r>
            <a:r>
              <a:rPr lang="nl-NL" altLang="en-US" dirty="0">
                <a:latin typeface="Arial" panose="020B0604020202020204" pitchFamily="34" charset="0"/>
              </a:rPr>
              <a:t> </a:t>
            </a:r>
            <a:r>
              <a:rPr lang="nl-NL" altLang="en-US" dirty="0" err="1">
                <a:latin typeface="Arial" panose="020B0604020202020204" pitchFamily="34" charset="0"/>
              </a:rPr>
              <a:t>by</a:t>
            </a:r>
            <a:r>
              <a:rPr lang="nl-NL" altLang="en-US" dirty="0">
                <a:latin typeface="Arial" panose="020B0604020202020204" pitchFamily="34" charset="0"/>
              </a:rPr>
              <a:t> Dr. </a:t>
            </a:r>
            <a:r>
              <a:rPr lang="nl-NL" altLang="en-US" dirty="0" err="1">
                <a:latin typeface="Arial" panose="020B0604020202020204" pitchFamily="34" charset="0"/>
              </a:rPr>
              <a:t>Crow</a:t>
            </a:r>
            <a:r>
              <a:rPr lang="nl-NL" altLang="en-US" dirty="0">
                <a:latin typeface="Arial" panose="020B0604020202020204" pitchFamily="34" charset="0"/>
              </a:rPr>
              <a:t> </a:t>
            </a:r>
            <a:r>
              <a:rPr lang="nl-NL" altLang="en-US" dirty="0" err="1">
                <a:latin typeface="Arial" panose="020B0604020202020204" pitchFamily="34" charset="0"/>
              </a:rPr>
              <a:t>and</a:t>
            </a:r>
            <a:r>
              <a:rPr lang="nl-NL" altLang="en-US" dirty="0">
                <a:latin typeface="Arial" panose="020B0604020202020204" pitchFamily="34" charset="0"/>
              </a:rPr>
              <a:t> is </a:t>
            </a:r>
            <a:r>
              <a:rPr lang="nl-NL" altLang="en-US" dirty="0" err="1">
                <a:latin typeface="Arial" panose="020B0604020202020204" pitchFamily="34" charset="0"/>
              </a:rPr>
              <a:t>also</a:t>
            </a:r>
            <a:r>
              <a:rPr lang="nl-NL" altLang="en-US" dirty="0">
                <a:latin typeface="Arial" panose="020B0604020202020204" pitchFamily="34" charset="0"/>
              </a:rPr>
              <a:t> </a:t>
            </a:r>
            <a:r>
              <a:rPr lang="nl-NL" altLang="en-US" dirty="0" err="1">
                <a:latin typeface="Arial" panose="020B0604020202020204" pitchFamily="34" charset="0"/>
              </a:rPr>
              <a:t>referred</a:t>
            </a:r>
            <a:r>
              <a:rPr lang="nl-NL" altLang="en-US" dirty="0">
                <a:latin typeface="Arial" panose="020B0604020202020204" pitchFamily="34" charset="0"/>
              </a:rPr>
              <a:t> </a:t>
            </a:r>
            <a:r>
              <a:rPr lang="nl-NL" altLang="en-US" dirty="0" err="1">
                <a:latin typeface="Arial" panose="020B0604020202020204" pitchFamily="34" charset="0"/>
              </a:rPr>
              <a:t>to</a:t>
            </a:r>
            <a:r>
              <a:rPr lang="nl-NL" altLang="en-US" dirty="0">
                <a:latin typeface="Arial" panose="020B0604020202020204" pitchFamily="34" charset="0"/>
              </a:rPr>
              <a:t> as </a:t>
            </a:r>
            <a:r>
              <a:rPr lang="nl-NL" altLang="en-US" dirty="0" err="1">
                <a:latin typeface="Arial" panose="020B0604020202020204" pitchFamily="34" charset="0"/>
              </a:rPr>
              <a:t>Duane</a:t>
            </a:r>
            <a:r>
              <a:rPr lang="nl-NL" altLang="en-US" dirty="0">
                <a:latin typeface="Arial" panose="020B0604020202020204" pitchFamily="34" charset="0"/>
              </a:rPr>
              <a:t> model or NHPP, power </a:t>
            </a:r>
            <a:r>
              <a:rPr lang="nl-NL" altLang="en-US" dirty="0" err="1">
                <a:latin typeface="Arial" panose="020B0604020202020204" pitchFamily="34" charset="0"/>
              </a:rPr>
              <a:t>law</a:t>
            </a:r>
            <a:r>
              <a:rPr lang="nl-NL" altLang="en-US" dirty="0">
                <a:latin typeface="Arial" panose="020B0604020202020204" pitchFamily="34" charset="0"/>
              </a:rPr>
              <a:t>.</a:t>
            </a:r>
          </a:p>
          <a:p>
            <a:pPr eaLnBrk="1" hangingPunct="1"/>
            <a:endParaRPr lang="nl-NL" altLang="en-US" dirty="0">
              <a:latin typeface="Arial" panose="020B0604020202020204" pitchFamily="34" charset="0"/>
            </a:endParaRPr>
          </a:p>
          <a:p>
            <a:r>
              <a:rPr lang="en-GB" sz="1200" dirty="0"/>
              <a:t>First developed at the U.S. Army Materiel Systems Analysis Activity by </a:t>
            </a:r>
            <a:r>
              <a:rPr lang="en-US" sz="1200" b="1" dirty="0"/>
              <a:t>Dr. Larry Crow:</a:t>
            </a:r>
            <a:r>
              <a:rPr lang="en-US" sz="1200" dirty="0"/>
              <a:t>​</a:t>
            </a:r>
          </a:p>
          <a:p>
            <a:r>
              <a:rPr lang="en-US" sz="1200" dirty="0"/>
              <a:t>He proposed using a </a:t>
            </a:r>
            <a:r>
              <a:rPr lang="en-US" sz="1200" u="sng" dirty="0"/>
              <a:t>Non-Homogeneous Poisson Process </a:t>
            </a:r>
            <a:r>
              <a:rPr lang="en-US" sz="1200" dirty="0"/>
              <a:t>(NHPP) </a:t>
            </a:r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60421" name="Tijdelijke aanduiding voor dianummer 1">
            <a:extLst>
              <a:ext uri="{FF2B5EF4-FFF2-40B4-BE49-F238E27FC236}">
                <a16:creationId xmlns:a16="http://schemas.microsoft.com/office/drawing/2014/main" xmlns="" id="{99460A83-8EAB-4228-B47F-95FDEF10E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00"/>
              <a:t>Page  </a:t>
            </a:r>
            <a:fld id="{682B2260-04CE-43D1-8460-95AAE0D3FF47}" type="slidenum">
              <a:rPr lang="en-US" altLang="en-US" sz="1000"/>
              <a:pPr/>
              <a:t>4</a:t>
            </a:fld>
            <a:endParaRPr lang="en-US" altLang="en-US" sz="1000"/>
          </a:p>
        </p:txBody>
      </p:sp>
      <p:sp>
        <p:nvSpPr>
          <p:cNvPr id="60422" name="Tijdelijke aanduiding voor koptekst 2">
            <a:extLst>
              <a:ext uri="{FF2B5EF4-FFF2-40B4-BE49-F238E27FC236}">
                <a16:creationId xmlns:a16="http://schemas.microsoft.com/office/drawing/2014/main" xmlns="" id="{2BA42463-DEE6-4EF6-B60F-C60E16D62B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00"/>
              <a:t>TX-SX: 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65299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/>
              <a:t>First developed at the U.S. Army Materiel Systems Analysis Activity by </a:t>
            </a:r>
            <a:r>
              <a:rPr lang="en-US" sz="1200" b="1" dirty="0"/>
              <a:t>Dr. Larry Crow:</a:t>
            </a:r>
            <a:r>
              <a:rPr lang="en-US" sz="1200" dirty="0"/>
              <a:t>​</a:t>
            </a:r>
          </a:p>
          <a:p>
            <a:endParaRPr lang="en-US" sz="1200" dirty="0"/>
          </a:p>
          <a:p>
            <a:r>
              <a:rPr lang="en-US" sz="1200" dirty="0"/>
              <a:t>He proposed using a </a:t>
            </a:r>
            <a:r>
              <a:rPr lang="en-US" sz="1200" u="sng" dirty="0"/>
              <a:t>Non-Homogeneous Poisson Process </a:t>
            </a:r>
            <a:r>
              <a:rPr lang="en-US" sz="1200" dirty="0"/>
              <a:t>(NHPP) with </a:t>
            </a:r>
            <a:r>
              <a:rPr lang="en-US" sz="1200" u="sng" dirty="0"/>
              <a:t>Weibull</a:t>
            </a:r>
            <a:r>
              <a:rPr lang="en-US" sz="1200" dirty="0"/>
              <a:t> intensity function; Cumulative number of failures at t, n(t).​</a:t>
            </a:r>
          </a:p>
          <a:p>
            <a:r>
              <a:rPr lang="en-US" sz="1200" dirty="0"/>
              <a:t>​</a:t>
            </a:r>
            <a:r>
              <a:rPr lang="en-GB" sz="1200" dirty="0"/>
              <a:t>On Log-Log paper, the graph of cumulative failure-rate versus cumulative test time is linear.</a:t>
            </a:r>
          </a:p>
          <a:p>
            <a:endParaRPr lang="en-US" sz="1200" dirty="0"/>
          </a:p>
          <a:p>
            <a:r>
              <a:rPr lang="en-US" sz="1200" dirty="0"/>
              <a:t>The basic formulae is: ….</a:t>
            </a:r>
          </a:p>
          <a:p>
            <a:endParaRPr lang="en-US" sz="1200" dirty="0"/>
          </a:p>
          <a:p>
            <a:r>
              <a:rPr lang="en-US" sz="1200" dirty="0"/>
              <a:t>It is a robust technique which is very suited and has a wide range of applications. To check if there is Reliability growth, tracking significant events for management, predicting warranty clams, checking batch effects.</a:t>
            </a:r>
          </a:p>
          <a:p>
            <a:endParaRPr lang="en-US" sz="1200" dirty="0"/>
          </a:p>
          <a:p>
            <a:r>
              <a:rPr lang="en-US" sz="1200" dirty="0"/>
              <a:t>And it can deal with dirty data. Dirty data being for instance: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Incomplete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Multiple failure modes</a:t>
            </a:r>
          </a:p>
          <a:p>
            <a:pPr marL="171450" indent="-171450">
              <a:buFontTx/>
              <a:buChar char="-"/>
            </a:pPr>
            <a:r>
              <a:rPr lang="nl-NL" dirty="0"/>
              <a:t>Missing </a:t>
            </a:r>
            <a:r>
              <a:rPr lang="nl-NL" dirty="0" err="1"/>
              <a:t>portions</a:t>
            </a:r>
            <a:r>
              <a:rPr lang="nl-NL" dirty="0"/>
              <a:t> of data</a:t>
            </a:r>
          </a:p>
          <a:p>
            <a:pPr marL="0" indent="0">
              <a:buFontTx/>
              <a:buNone/>
            </a:pPr>
            <a:endParaRPr lang="nl-NL" dirty="0"/>
          </a:p>
          <a:p>
            <a:pPr marL="0" indent="0">
              <a:buFontTx/>
              <a:buNone/>
            </a:pPr>
            <a:r>
              <a:rPr lang="nl-NL" dirty="0"/>
              <a:t>In </a:t>
            </a:r>
            <a:r>
              <a:rPr lang="nl-NL" dirty="0" err="1"/>
              <a:t>general</a:t>
            </a:r>
            <a:r>
              <a:rPr lang="nl-NL" dirty="0"/>
              <a:t> </a:t>
            </a:r>
            <a:r>
              <a:rPr lang="nl-NL" dirty="0" err="1"/>
              <a:t>each</a:t>
            </a:r>
            <a:r>
              <a:rPr lang="nl-NL" dirty="0"/>
              <a:t> </a:t>
            </a:r>
            <a:r>
              <a:rPr lang="nl-NL" dirty="0" err="1"/>
              <a:t>Crow</a:t>
            </a:r>
            <a:r>
              <a:rPr lang="nl-NL" dirty="0"/>
              <a:t>-AMSAA analysis deals </a:t>
            </a:r>
            <a:r>
              <a:rPr lang="nl-NL" dirty="0" err="1"/>
              <a:t>with</a:t>
            </a:r>
            <a:r>
              <a:rPr lang="nl-NL" dirty="0"/>
              <a:t> a few steps:</a:t>
            </a:r>
          </a:p>
          <a:p>
            <a:pPr marL="171450" indent="-1714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9981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It als starts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data. </a:t>
            </a:r>
            <a:r>
              <a:rPr lang="nl-NL" dirty="0" err="1"/>
              <a:t>Which</a:t>
            </a:r>
            <a:r>
              <a:rPr lang="nl-NL" dirty="0"/>
              <a:t> is </a:t>
            </a:r>
            <a:r>
              <a:rPr lang="nl-NL" dirty="0" err="1"/>
              <a:t>often</a:t>
            </a:r>
            <a:r>
              <a:rPr lang="nl-NL" dirty="0"/>
              <a:t> in a </a:t>
            </a:r>
            <a:r>
              <a:rPr lang="nl-NL" dirty="0" err="1"/>
              <a:t>certain</a:t>
            </a:r>
            <a:r>
              <a:rPr lang="nl-NL" dirty="0"/>
              <a:t> way dirty. Or </a:t>
            </a:r>
            <a:r>
              <a:rPr lang="nl-NL" dirty="0" err="1"/>
              <a:t>unjustified</a:t>
            </a:r>
            <a:r>
              <a:rPr lang="nl-NL" dirty="0"/>
              <a:t> </a:t>
            </a:r>
            <a:r>
              <a:rPr lang="nl-NL" dirty="0" err="1"/>
              <a:t>considered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interesting</a:t>
            </a:r>
            <a:r>
              <a:rPr lang="nl-NL" dirty="0"/>
              <a:t> </a:t>
            </a:r>
          </a:p>
          <a:p>
            <a:endParaRPr lang="nl-NL" dirty="0"/>
          </a:p>
          <a:p>
            <a:r>
              <a:rPr lang="nl-NL" dirty="0"/>
              <a:t>For </a:t>
            </a:r>
            <a:r>
              <a:rPr lang="nl-NL" dirty="0" err="1"/>
              <a:t>the</a:t>
            </a:r>
            <a:r>
              <a:rPr lang="nl-NL" dirty="0"/>
              <a:t> analysis </a:t>
            </a:r>
            <a:r>
              <a:rPr lang="nl-NL" dirty="0" err="1"/>
              <a:t>always</a:t>
            </a:r>
            <a:r>
              <a:rPr lang="nl-NL" dirty="0"/>
              <a:t> a few </a:t>
            </a:r>
            <a:r>
              <a:rPr lang="nl-NL" dirty="0" err="1"/>
              <a:t>assumptions</a:t>
            </a:r>
            <a:r>
              <a:rPr lang="nl-NL" dirty="0"/>
              <a:t> or context </a:t>
            </a:r>
            <a:r>
              <a:rPr lang="nl-NL" dirty="0" err="1"/>
              <a:t>related</a:t>
            </a:r>
            <a:r>
              <a:rPr lang="nl-NL" dirty="0"/>
              <a:t> </a:t>
            </a:r>
            <a:r>
              <a:rPr lang="nl-NL" dirty="0" err="1"/>
              <a:t>choices</a:t>
            </a:r>
            <a:r>
              <a:rPr lang="nl-NL" dirty="0"/>
              <a:t> </a:t>
            </a:r>
            <a:r>
              <a:rPr lang="nl-NL" dirty="0" err="1"/>
              <a:t>need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made. Definition of </a:t>
            </a:r>
            <a:r>
              <a:rPr lang="nl-NL" dirty="0" err="1"/>
              <a:t>what</a:t>
            </a:r>
            <a:r>
              <a:rPr lang="nl-NL" dirty="0"/>
              <a:t> type of failure/trend interesting.</a:t>
            </a:r>
          </a:p>
          <a:p>
            <a:endParaRPr lang="nl-NL" dirty="0"/>
          </a:p>
          <a:p>
            <a:r>
              <a:rPr lang="nl-NL" dirty="0"/>
              <a:t>Trend </a:t>
            </a:r>
            <a:r>
              <a:rPr lang="nl-NL" dirty="0" err="1"/>
              <a:t>analyis</a:t>
            </a:r>
            <a:r>
              <a:rPr lang="nl-NL" dirty="0"/>
              <a:t> </a:t>
            </a:r>
            <a:r>
              <a:rPr lang="nl-NL" dirty="0" err="1"/>
              <a:t>follows</a:t>
            </a:r>
            <a:r>
              <a:rPr lang="nl-NL" dirty="0"/>
              <a:t>.</a:t>
            </a:r>
          </a:p>
          <a:p>
            <a:endParaRPr lang="nl-NL" dirty="0"/>
          </a:p>
          <a:p>
            <a:r>
              <a:rPr lang="nl-NL" dirty="0"/>
              <a:t>The </a:t>
            </a:r>
            <a:r>
              <a:rPr lang="nl-NL" dirty="0" err="1"/>
              <a:t>customers</a:t>
            </a:r>
            <a:r>
              <a:rPr lang="nl-NL" dirty="0"/>
              <a:t> are most of </a:t>
            </a:r>
            <a:r>
              <a:rPr lang="nl-NL" dirty="0" err="1"/>
              <a:t>the</a:t>
            </a:r>
            <a:r>
              <a:rPr lang="nl-NL" dirty="0"/>
              <a:t> time </a:t>
            </a:r>
            <a:r>
              <a:rPr lang="nl-NL" dirty="0" err="1"/>
              <a:t>interesting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failure </a:t>
            </a:r>
            <a:r>
              <a:rPr lang="nl-NL" dirty="0" err="1"/>
              <a:t>rate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expect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number</a:t>
            </a:r>
            <a:r>
              <a:rPr lang="nl-NL" dirty="0"/>
              <a:t> of failure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expect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future</a:t>
            </a:r>
            <a:r>
              <a:rPr lang="nl-NL" dirty="0"/>
              <a:t>. The </a:t>
            </a:r>
            <a:r>
              <a:rPr lang="nl-NL" dirty="0" err="1"/>
              <a:t>three</a:t>
            </a:r>
            <a:r>
              <a:rPr lang="nl-NL" dirty="0"/>
              <a:t> case I </a:t>
            </a:r>
            <a:r>
              <a:rPr lang="nl-NL" dirty="0" err="1"/>
              <a:t>am</a:t>
            </a:r>
            <a:r>
              <a:rPr lang="nl-NL" dirty="0"/>
              <a:t> </a:t>
            </a:r>
            <a:r>
              <a:rPr lang="nl-NL" dirty="0" err="1"/>
              <a:t>going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discuss</a:t>
            </a:r>
            <a:r>
              <a:rPr lang="nl-NL" dirty="0"/>
              <a:t> </a:t>
            </a:r>
            <a:r>
              <a:rPr lang="nl-NL" dirty="0" err="1"/>
              <a:t>also</a:t>
            </a:r>
            <a:r>
              <a:rPr lang="nl-NL" dirty="0"/>
              <a:t>. </a:t>
            </a:r>
            <a:r>
              <a:rPr lang="nl-NL" dirty="0" err="1"/>
              <a:t>They</a:t>
            </a:r>
            <a:r>
              <a:rPr lang="nl-NL" dirty="0"/>
              <a:t> are real analyses </a:t>
            </a:r>
            <a:r>
              <a:rPr lang="nl-NL" dirty="0" err="1"/>
              <a:t>done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three</a:t>
            </a:r>
            <a:r>
              <a:rPr lang="nl-NL" dirty="0"/>
              <a:t> multinationals. </a:t>
            </a:r>
            <a:r>
              <a:rPr lang="nl-NL" dirty="0" err="1"/>
              <a:t>Because</a:t>
            </a:r>
            <a:r>
              <a:rPr lang="nl-NL" dirty="0"/>
              <a:t> of </a:t>
            </a:r>
            <a:r>
              <a:rPr lang="nl-NL" dirty="0" err="1"/>
              <a:t>confidentiality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names</a:t>
            </a:r>
            <a:r>
              <a:rPr lang="nl-NL" dirty="0"/>
              <a:t> of company product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values</a:t>
            </a:r>
            <a:r>
              <a:rPr lang="nl-NL" dirty="0"/>
              <a:t> or </a:t>
            </a:r>
            <a:r>
              <a:rPr lang="nl-NL" dirty="0" err="1"/>
              <a:t>alternated</a:t>
            </a:r>
            <a:r>
              <a:rPr lang="nl-NL" dirty="0"/>
              <a:t> or </a:t>
            </a:r>
            <a:r>
              <a:rPr lang="nl-NL" dirty="0" err="1"/>
              <a:t>anomynised</a:t>
            </a:r>
            <a:r>
              <a:rPr lang="nl-NL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8426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Data </a:t>
            </a:r>
            <a:r>
              <a:rPr lang="nl-NL" dirty="0" err="1"/>
              <a:t>available</a:t>
            </a:r>
            <a:r>
              <a:rPr lang="nl-NL" dirty="0"/>
              <a:t> in files per </a:t>
            </a:r>
            <a:r>
              <a:rPr lang="nl-NL" dirty="0" err="1"/>
              <a:t>months</a:t>
            </a:r>
            <a:endParaRPr lang="nl-NL" dirty="0"/>
          </a:p>
          <a:p>
            <a:endParaRPr lang="nl-NL" dirty="0"/>
          </a:p>
          <a:p>
            <a:r>
              <a:rPr lang="nl-NL" dirty="0"/>
              <a:t>Datum format is bit inconsistent</a:t>
            </a:r>
          </a:p>
          <a:p>
            <a:endParaRPr lang="nl-NL" dirty="0"/>
          </a:p>
          <a:p>
            <a:r>
              <a:rPr lang="nl-NL" dirty="0" err="1"/>
              <a:t>Period</a:t>
            </a:r>
            <a:r>
              <a:rPr lang="nl-NL" dirty="0"/>
              <a:t> 3/1/2018 – 25/2/2018. </a:t>
            </a:r>
            <a:r>
              <a:rPr lang="nl-NL" dirty="0" err="1"/>
              <a:t>Missings</a:t>
            </a:r>
            <a:r>
              <a:rPr lang="nl-NL" dirty="0"/>
              <a:t> </a:t>
            </a:r>
            <a:r>
              <a:rPr lang="nl-NL" dirty="0" err="1"/>
              <a:t>days</a:t>
            </a:r>
            <a:r>
              <a:rPr lang="nl-NL" dirty="0"/>
              <a:t>:</a:t>
            </a:r>
          </a:p>
          <a:p>
            <a:r>
              <a:rPr lang="nl-NL" dirty="0"/>
              <a:t>	6 jan</a:t>
            </a:r>
          </a:p>
          <a:p>
            <a:r>
              <a:rPr lang="nl-NL" dirty="0"/>
              <a:t>	19-21 jan</a:t>
            </a:r>
          </a:p>
          <a:p>
            <a:r>
              <a:rPr lang="nl-NL" dirty="0"/>
              <a:t>	11-24 feb</a:t>
            </a:r>
          </a:p>
          <a:p>
            <a:endParaRPr lang="nl-N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All</a:t>
            </a:r>
            <a:r>
              <a:rPr lang="nl-NL" dirty="0"/>
              <a:t> 3 </a:t>
            </a:r>
            <a:r>
              <a:rPr lang="nl-NL" dirty="0" err="1"/>
              <a:t>FTs</a:t>
            </a:r>
            <a:r>
              <a:rPr lang="nl-NL" dirty="0"/>
              <a:t> are </a:t>
            </a:r>
            <a:r>
              <a:rPr lang="nl-NL" dirty="0" err="1"/>
              <a:t>serving</a:t>
            </a:r>
            <a:r>
              <a:rPr lang="nl-NL" dirty="0"/>
              <a:t> 1 </a:t>
            </a:r>
            <a:r>
              <a:rPr lang="nl-NL" dirty="0" err="1"/>
              <a:t>production</a:t>
            </a:r>
            <a:r>
              <a:rPr lang="nl-NL" dirty="0"/>
              <a:t> line of </a:t>
            </a:r>
            <a:r>
              <a:rPr lang="nl-NL" dirty="0" err="1"/>
              <a:t>appliances</a:t>
            </a:r>
            <a:r>
              <a:rPr lang="nl-NL" dirty="0"/>
              <a:t>.</a:t>
            </a:r>
          </a:p>
          <a:p>
            <a:endParaRPr lang="nl-N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FT1 starts first, </a:t>
            </a:r>
            <a:r>
              <a:rPr lang="nl-NL" dirty="0" err="1"/>
              <a:t>others</a:t>
            </a:r>
            <a:r>
              <a:rPr lang="nl-NL" dirty="0"/>
              <a:t> 2 are </a:t>
            </a:r>
            <a:r>
              <a:rPr lang="nl-NL" dirty="0" err="1"/>
              <a:t>scaled</a:t>
            </a:r>
            <a:r>
              <a:rPr lang="nl-NL" dirty="0"/>
              <a:t> up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needed</a:t>
            </a:r>
            <a:r>
              <a:rPr lang="nl-NL" dirty="0"/>
              <a:t> (overflow principe)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4102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Linear</a:t>
            </a:r>
            <a:r>
              <a:rPr lang="nl-NL" dirty="0"/>
              <a:t> </a:t>
            </a:r>
            <a:r>
              <a:rPr lang="nl-NL" dirty="0" err="1"/>
              <a:t>scale</a:t>
            </a:r>
            <a:endParaRPr lang="nl-NL" dirty="0"/>
          </a:p>
          <a:p>
            <a:endParaRPr lang="nl-NL" dirty="0"/>
          </a:p>
          <a:p>
            <a:r>
              <a:rPr lang="nl-NL" dirty="0"/>
              <a:t>X-</a:t>
            </a:r>
            <a:r>
              <a:rPr lang="nl-NL" dirty="0" err="1"/>
              <a:t>axis</a:t>
            </a:r>
            <a:endParaRPr lang="nl-NL" dirty="0"/>
          </a:p>
          <a:p>
            <a:endParaRPr lang="nl-NL" dirty="0"/>
          </a:p>
          <a:p>
            <a:r>
              <a:rPr lang="nl-NL" dirty="0"/>
              <a:t>Y-</a:t>
            </a:r>
            <a:r>
              <a:rPr lang="nl-NL" dirty="0" err="1"/>
              <a:t>axis</a:t>
            </a:r>
            <a:endParaRPr lang="nl-NL" dirty="0"/>
          </a:p>
          <a:p>
            <a:endParaRPr lang="nl-NL" dirty="0"/>
          </a:p>
          <a:p>
            <a:r>
              <a:rPr lang="nl-NL" dirty="0"/>
              <a:t>Last point</a:t>
            </a:r>
          </a:p>
          <a:p>
            <a:endParaRPr lang="nl-NL" dirty="0"/>
          </a:p>
          <a:p>
            <a:r>
              <a:rPr lang="nl-NL" dirty="0" err="1"/>
              <a:t>Already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a straight line</a:t>
            </a:r>
          </a:p>
          <a:p>
            <a:endParaRPr lang="nl-NL" dirty="0"/>
          </a:p>
          <a:p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is </a:t>
            </a:r>
            <a:r>
              <a:rPr lang="nl-NL" dirty="0" err="1"/>
              <a:t>tranformed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a </a:t>
            </a:r>
            <a:r>
              <a:rPr lang="nl-NL" dirty="0" err="1"/>
              <a:t>loglog</a:t>
            </a:r>
            <a:r>
              <a:rPr lang="nl-NL" dirty="0"/>
              <a:t> </a:t>
            </a:r>
            <a:r>
              <a:rPr lang="nl-NL" dirty="0" err="1"/>
              <a:t>scale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get </a:t>
            </a:r>
            <a:r>
              <a:rPr lang="nl-NL" dirty="0" err="1"/>
              <a:t>the</a:t>
            </a:r>
            <a:r>
              <a:rPr lang="nl-NL" dirty="0"/>
              <a:t> basic </a:t>
            </a:r>
            <a:r>
              <a:rPr lang="nl-NL" dirty="0" err="1"/>
              <a:t>crow-amsaa</a:t>
            </a:r>
            <a:r>
              <a:rPr lang="nl-NL" dirty="0"/>
              <a:t> plot: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8292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Loglog</a:t>
            </a:r>
            <a:r>
              <a:rPr lang="nl-NL" dirty="0"/>
              <a:t> </a:t>
            </a:r>
            <a:r>
              <a:rPr lang="nl-NL" dirty="0" err="1"/>
              <a:t>scale</a:t>
            </a:r>
            <a:endParaRPr lang="nl-NL" dirty="0"/>
          </a:p>
          <a:p>
            <a:endParaRPr lang="nl-NL" dirty="0"/>
          </a:p>
          <a:p>
            <a:r>
              <a:rPr lang="nl-NL" dirty="0"/>
              <a:t>X </a:t>
            </a:r>
            <a:r>
              <a:rPr lang="nl-NL" dirty="0" err="1"/>
              <a:t>axis</a:t>
            </a:r>
            <a:r>
              <a:rPr lang="nl-NL" dirty="0"/>
              <a:t> &amp; Y </a:t>
            </a:r>
            <a:r>
              <a:rPr lang="nl-NL" dirty="0" err="1"/>
              <a:t>axis</a:t>
            </a:r>
            <a:endParaRPr lang="nl-NL" dirty="0"/>
          </a:p>
          <a:p>
            <a:endParaRPr lang="nl-NL" dirty="0"/>
          </a:p>
          <a:p>
            <a:r>
              <a:rPr lang="nl-NL" dirty="0"/>
              <a:t>The </a:t>
            </a:r>
            <a:r>
              <a:rPr lang="nl-NL" dirty="0" err="1"/>
              <a:t>nonstraighness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line is </a:t>
            </a:r>
            <a:r>
              <a:rPr lang="nl-NL" dirty="0" err="1"/>
              <a:t>now</a:t>
            </a:r>
            <a:r>
              <a:rPr lang="nl-NL" dirty="0"/>
              <a:t> </a:t>
            </a:r>
            <a:r>
              <a:rPr lang="nl-NL" dirty="0" err="1"/>
              <a:t>amplified</a:t>
            </a:r>
            <a:r>
              <a:rPr lang="nl-NL" dirty="0"/>
              <a:t>.</a:t>
            </a:r>
          </a:p>
          <a:p>
            <a:endParaRPr lang="nl-NL" dirty="0"/>
          </a:p>
          <a:p>
            <a:r>
              <a:rPr lang="nl-NL" dirty="0" err="1"/>
              <a:t>Clear</a:t>
            </a:r>
            <a:r>
              <a:rPr lang="nl-NL" dirty="0"/>
              <a:t> changes in trend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seen</a:t>
            </a:r>
            <a:r>
              <a:rPr lang="nl-NL" dirty="0"/>
              <a:t>. </a:t>
            </a:r>
          </a:p>
          <a:p>
            <a:r>
              <a:rPr lang="nl-NL" dirty="0"/>
              <a:t>	</a:t>
            </a:r>
            <a:r>
              <a:rPr lang="nl-NL" dirty="0" err="1"/>
              <a:t>Related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product or </a:t>
            </a:r>
            <a:r>
              <a:rPr lang="nl-NL" dirty="0" err="1"/>
              <a:t>process</a:t>
            </a:r>
            <a:endParaRPr lang="nl-NL" dirty="0"/>
          </a:p>
          <a:p>
            <a:r>
              <a:rPr lang="nl-NL" dirty="0"/>
              <a:t>	</a:t>
            </a:r>
            <a:r>
              <a:rPr lang="nl-NL" dirty="0" err="1"/>
              <a:t>Find</a:t>
            </a:r>
            <a:r>
              <a:rPr lang="nl-NL" dirty="0"/>
              <a:t> data of trend changes</a:t>
            </a:r>
          </a:p>
          <a:p>
            <a:endParaRPr lang="nl-NL" dirty="0"/>
          </a:p>
          <a:p>
            <a:r>
              <a:rPr lang="nl-NL" dirty="0"/>
              <a:t>The </a:t>
            </a:r>
            <a:r>
              <a:rPr lang="nl-NL" dirty="0" err="1"/>
              <a:t>same</a:t>
            </a:r>
            <a:r>
              <a:rPr lang="nl-NL" dirty="0"/>
              <a:t> information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visualed</a:t>
            </a:r>
            <a:r>
              <a:rPr lang="nl-NL" dirty="0"/>
              <a:t> in a plot </a:t>
            </a:r>
            <a:r>
              <a:rPr lang="nl-NL" dirty="0" err="1"/>
              <a:t>with</a:t>
            </a:r>
            <a:r>
              <a:rPr lang="nl-NL" dirty="0"/>
              <a:t> failure </a:t>
            </a:r>
            <a:r>
              <a:rPr lang="nl-NL" dirty="0" err="1"/>
              <a:t>rate</a:t>
            </a:r>
            <a:r>
              <a:rPr lang="nl-NL" dirty="0"/>
              <a:t> on </a:t>
            </a:r>
            <a:r>
              <a:rPr lang="nl-NL" dirty="0" err="1"/>
              <a:t>the</a:t>
            </a:r>
            <a:r>
              <a:rPr lang="nl-NL" dirty="0"/>
              <a:t> y-</a:t>
            </a:r>
            <a:r>
              <a:rPr lang="nl-NL" dirty="0" err="1"/>
              <a:t>axis</a:t>
            </a:r>
            <a:r>
              <a:rPr lang="nl-NL" dirty="0"/>
              <a:t>. </a:t>
            </a:r>
            <a:r>
              <a:rPr lang="nl-NL" dirty="0" err="1"/>
              <a:t>Often</a:t>
            </a:r>
            <a:r>
              <a:rPr lang="nl-NL" dirty="0"/>
              <a:t> a more </a:t>
            </a:r>
            <a:r>
              <a:rPr lang="nl-NL" dirty="0" err="1"/>
              <a:t>interesting</a:t>
            </a:r>
            <a:r>
              <a:rPr lang="nl-NL" dirty="0"/>
              <a:t> parameter: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25082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Loglog</a:t>
            </a:r>
            <a:r>
              <a:rPr lang="nl-NL" dirty="0"/>
              <a:t> </a:t>
            </a:r>
            <a:r>
              <a:rPr lang="nl-NL" dirty="0" err="1"/>
              <a:t>scale</a:t>
            </a:r>
            <a:r>
              <a:rPr lang="nl-NL" dirty="0"/>
              <a:t> – </a:t>
            </a:r>
            <a:r>
              <a:rPr lang="nl-NL" dirty="0" err="1"/>
              <a:t>now</a:t>
            </a:r>
            <a:r>
              <a:rPr lang="nl-NL" dirty="0"/>
              <a:t> failure </a:t>
            </a:r>
            <a:r>
              <a:rPr lang="nl-NL" dirty="0" err="1"/>
              <a:t>rate</a:t>
            </a:r>
            <a:endParaRPr lang="nl-NL" dirty="0"/>
          </a:p>
          <a:p>
            <a:endParaRPr lang="nl-NL" dirty="0"/>
          </a:p>
          <a:p>
            <a:r>
              <a:rPr lang="nl-NL" dirty="0"/>
              <a:t>X </a:t>
            </a:r>
            <a:r>
              <a:rPr lang="nl-NL" dirty="0" err="1"/>
              <a:t>axis</a:t>
            </a:r>
            <a:r>
              <a:rPr lang="nl-NL" dirty="0"/>
              <a:t> &amp; Y </a:t>
            </a:r>
            <a:r>
              <a:rPr lang="nl-NL" dirty="0" err="1"/>
              <a:t>axis</a:t>
            </a:r>
            <a:endParaRPr lang="nl-NL" dirty="0"/>
          </a:p>
          <a:p>
            <a:endParaRPr lang="nl-NL" dirty="0"/>
          </a:p>
          <a:p>
            <a:r>
              <a:rPr lang="nl-NL" dirty="0" err="1"/>
              <a:t>Slope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line </a:t>
            </a:r>
            <a:r>
              <a:rPr lang="nl-NL" dirty="0" err="1"/>
              <a:t>represents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trend: Are </a:t>
            </a:r>
            <a:r>
              <a:rPr lang="nl-NL" dirty="0" err="1"/>
              <a:t>failures</a:t>
            </a:r>
            <a:r>
              <a:rPr lang="nl-NL" dirty="0"/>
              <a:t> </a:t>
            </a:r>
            <a:r>
              <a:rPr lang="nl-NL" dirty="0" err="1"/>
              <a:t>going</a:t>
            </a:r>
            <a:r>
              <a:rPr lang="nl-NL" dirty="0"/>
              <a:t> down or up?</a:t>
            </a:r>
          </a:p>
          <a:p>
            <a:r>
              <a:rPr lang="nl-NL" dirty="0" err="1"/>
              <a:t>Beta</a:t>
            </a:r>
            <a:r>
              <a:rPr lang="nl-NL" dirty="0"/>
              <a:t> =1,  &lt;1,  &gt;1.</a:t>
            </a:r>
          </a:p>
          <a:p>
            <a:endParaRPr lang="nl-NL" dirty="0"/>
          </a:p>
          <a:p>
            <a:r>
              <a:rPr lang="nl-NL" dirty="0" err="1"/>
              <a:t>Clear</a:t>
            </a:r>
            <a:r>
              <a:rPr lang="nl-NL" dirty="0"/>
              <a:t> changes in trend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seen</a:t>
            </a:r>
            <a:r>
              <a:rPr lang="nl-NL" dirty="0"/>
              <a:t>. </a:t>
            </a:r>
          </a:p>
          <a:p>
            <a:r>
              <a:rPr lang="nl-NL" dirty="0"/>
              <a:t>	</a:t>
            </a:r>
            <a:r>
              <a:rPr lang="nl-NL" dirty="0" err="1"/>
              <a:t>Related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product or </a:t>
            </a:r>
            <a:r>
              <a:rPr lang="nl-NL" dirty="0" err="1"/>
              <a:t>process</a:t>
            </a:r>
            <a:endParaRPr lang="nl-NL" dirty="0"/>
          </a:p>
          <a:p>
            <a:r>
              <a:rPr lang="nl-NL" dirty="0"/>
              <a:t>	</a:t>
            </a:r>
            <a:r>
              <a:rPr lang="nl-NL" dirty="0" err="1"/>
              <a:t>Find</a:t>
            </a:r>
            <a:r>
              <a:rPr lang="nl-NL" dirty="0"/>
              <a:t> data of trend changes</a:t>
            </a:r>
          </a:p>
          <a:p>
            <a:endParaRPr lang="nl-NL" dirty="0"/>
          </a:p>
          <a:p>
            <a:r>
              <a:rPr lang="nl-NL" dirty="0"/>
              <a:t>Split </a:t>
            </a:r>
            <a:r>
              <a:rPr lang="nl-NL" dirty="0" err="1"/>
              <a:t>the</a:t>
            </a:r>
            <a:r>
              <a:rPr lang="nl-NL" dirty="0"/>
              <a:t> set </a:t>
            </a:r>
            <a:r>
              <a:rPr lang="nl-NL" dirty="0" err="1"/>
              <a:t>into</a:t>
            </a:r>
            <a:r>
              <a:rPr lang="nl-NL" dirty="0"/>
              <a:t> </a:t>
            </a:r>
            <a:r>
              <a:rPr lang="nl-NL" dirty="0" err="1"/>
              <a:t>history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most recent trend </a:t>
            </a:r>
            <a:r>
              <a:rPr lang="nl-NL" dirty="0" err="1"/>
              <a:t>to</a:t>
            </a:r>
            <a:r>
              <a:rPr lang="nl-NL" dirty="0"/>
              <a:t> get a </a:t>
            </a:r>
            <a:r>
              <a:rPr lang="nl-NL" dirty="0" err="1"/>
              <a:t>quantification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demontrated</a:t>
            </a:r>
            <a:r>
              <a:rPr lang="nl-NL" dirty="0"/>
              <a:t> failure </a:t>
            </a:r>
            <a:r>
              <a:rPr lang="nl-NL" dirty="0" err="1"/>
              <a:t>rate</a:t>
            </a:r>
            <a:r>
              <a:rPr lang="nl-NL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3254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Split is made </a:t>
            </a:r>
            <a:r>
              <a:rPr lang="nl-NL" dirty="0" err="1"/>
              <a:t>and</a:t>
            </a:r>
            <a:r>
              <a:rPr lang="nl-NL" dirty="0"/>
              <a:t> most </a:t>
            </a:r>
            <a:r>
              <a:rPr lang="nl-NL" dirty="0" err="1"/>
              <a:t>interesting</a:t>
            </a:r>
            <a:r>
              <a:rPr lang="nl-NL" dirty="0"/>
              <a:t> part is het blue. </a:t>
            </a:r>
          </a:p>
          <a:p>
            <a:endParaRPr lang="nl-NL" dirty="0"/>
          </a:p>
          <a:p>
            <a:r>
              <a:rPr lang="nl-NL" dirty="0" err="1"/>
              <a:t>Beta</a:t>
            </a:r>
            <a:r>
              <a:rPr lang="nl-NL" dirty="0"/>
              <a:t> is 0,4 </a:t>
            </a:r>
            <a:r>
              <a:rPr lang="nl-NL" dirty="0">
                <a:sym typeface="Wingdings" panose="05000000000000000000" pitchFamily="2" charset="2"/>
              </a:rPr>
              <a:t> </a:t>
            </a:r>
            <a:r>
              <a:rPr lang="nl-NL" dirty="0" err="1">
                <a:sym typeface="Wingdings" panose="05000000000000000000" pitchFamily="2" charset="2"/>
              </a:rPr>
              <a:t>decreasing</a:t>
            </a:r>
            <a:r>
              <a:rPr lang="nl-NL" dirty="0">
                <a:sym typeface="Wingdings" panose="05000000000000000000" pitchFamily="2" charset="2"/>
              </a:rPr>
              <a:t> failure </a:t>
            </a:r>
            <a:r>
              <a:rPr lang="nl-NL" dirty="0" err="1">
                <a:sym typeface="Wingdings" panose="05000000000000000000" pitchFamily="2" charset="2"/>
              </a:rPr>
              <a:t>rate</a:t>
            </a:r>
            <a:endParaRPr lang="nl-NL" dirty="0">
              <a:sym typeface="Wingdings" panose="05000000000000000000" pitchFamily="2" charset="2"/>
            </a:endParaRPr>
          </a:p>
          <a:p>
            <a:endParaRPr lang="nl-NL" dirty="0">
              <a:sym typeface="Wingdings" panose="05000000000000000000" pitchFamily="2" charset="2"/>
            </a:endParaRPr>
          </a:p>
          <a:p>
            <a:r>
              <a:rPr lang="nl-NL" dirty="0">
                <a:sym typeface="Wingdings" panose="05000000000000000000" pitchFamily="2" charset="2"/>
              </a:rPr>
              <a:t>Fit is </a:t>
            </a:r>
            <a:r>
              <a:rPr lang="nl-NL" dirty="0" err="1">
                <a:sym typeface="Wingdings" panose="05000000000000000000" pitchFamily="2" charset="2"/>
              </a:rPr>
              <a:t>not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good</a:t>
            </a:r>
            <a:r>
              <a:rPr lang="nl-NL" dirty="0">
                <a:sym typeface="Wingdings" panose="05000000000000000000" pitchFamily="2" charset="2"/>
              </a:rPr>
              <a:t>. Trend </a:t>
            </a:r>
            <a:r>
              <a:rPr lang="nl-NL" dirty="0" err="1">
                <a:sym typeface="Wingdings" panose="05000000000000000000" pitchFamily="2" charset="2"/>
              </a:rPr>
              <a:t>not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statistically</a:t>
            </a:r>
            <a:r>
              <a:rPr lang="nl-NL" dirty="0">
                <a:sym typeface="Wingdings" panose="05000000000000000000" pitchFamily="2" charset="2"/>
              </a:rPr>
              <a:t> proven </a:t>
            </a:r>
            <a:r>
              <a:rPr lang="nl-NL" dirty="0" err="1">
                <a:sym typeface="Wingdings" panose="05000000000000000000" pitchFamily="2" charset="2"/>
              </a:rPr>
              <a:t>with</a:t>
            </a:r>
            <a:r>
              <a:rPr lang="nl-NL" dirty="0">
                <a:sym typeface="Wingdings" panose="05000000000000000000" pitchFamily="2" charset="2"/>
              </a:rPr>
              <a:t> 90%.</a:t>
            </a:r>
          </a:p>
          <a:p>
            <a:endParaRPr lang="nl-NL" dirty="0">
              <a:sym typeface="Wingdings" panose="05000000000000000000" pitchFamily="2" charset="2"/>
            </a:endParaRPr>
          </a:p>
          <a:p>
            <a:r>
              <a:rPr lang="nl-NL" dirty="0">
                <a:sym typeface="Wingdings" panose="05000000000000000000" pitchFamily="2" charset="2"/>
              </a:rPr>
              <a:t>Failure </a:t>
            </a:r>
            <a:r>
              <a:rPr lang="nl-NL" dirty="0" err="1">
                <a:sym typeface="Wingdings" panose="05000000000000000000" pitchFamily="2" charset="2"/>
              </a:rPr>
              <a:t>rate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and</a:t>
            </a:r>
            <a:r>
              <a:rPr lang="nl-NL" dirty="0">
                <a:sym typeface="Wingdings" panose="05000000000000000000" pitchFamily="2" charset="2"/>
              </a:rPr>
              <a:t> failure </a:t>
            </a:r>
            <a:r>
              <a:rPr lang="nl-NL" dirty="0" err="1">
                <a:sym typeface="Wingdings" panose="05000000000000000000" pitchFamily="2" charset="2"/>
              </a:rPr>
              <a:t>to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expect</a:t>
            </a:r>
            <a:r>
              <a:rPr lang="nl-NL" dirty="0">
                <a:sym typeface="Wingdings" panose="05000000000000000000" pitchFamily="2" charset="2"/>
              </a:rPr>
              <a:t>.</a:t>
            </a:r>
          </a:p>
          <a:p>
            <a:endParaRPr lang="nl-NL" dirty="0">
              <a:sym typeface="Wingdings" panose="05000000000000000000" pitchFamily="2" charset="2"/>
            </a:endParaRPr>
          </a:p>
          <a:p>
            <a:r>
              <a:rPr lang="nl-NL" dirty="0">
                <a:sym typeface="Wingdings" panose="05000000000000000000" pitchFamily="2" charset="2"/>
              </a:rPr>
              <a:t>The exact </a:t>
            </a:r>
            <a:r>
              <a:rPr lang="nl-NL" dirty="0" err="1">
                <a:sym typeface="Wingdings" panose="05000000000000000000" pitchFamily="2" charset="2"/>
              </a:rPr>
              <a:t>same</a:t>
            </a:r>
            <a:r>
              <a:rPr lang="nl-NL" dirty="0">
                <a:sym typeface="Wingdings" panose="05000000000000000000" pitchFamily="2" charset="2"/>
              </a:rPr>
              <a:t> analysis is </a:t>
            </a:r>
            <a:r>
              <a:rPr lang="nl-NL" dirty="0" err="1">
                <a:sym typeface="Wingdings" panose="05000000000000000000" pitchFamily="2" charset="2"/>
              </a:rPr>
              <a:t>also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done</a:t>
            </a:r>
            <a:r>
              <a:rPr lang="nl-NL" dirty="0">
                <a:sym typeface="Wingdings" panose="05000000000000000000" pitchFamily="2" charset="2"/>
              </a:rPr>
              <a:t> on </a:t>
            </a:r>
            <a:r>
              <a:rPr lang="nl-NL" dirty="0" err="1">
                <a:sym typeface="Wingdings" panose="05000000000000000000" pitchFamily="2" charset="2"/>
              </a:rPr>
              <a:t>the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other</a:t>
            </a:r>
            <a:r>
              <a:rPr lang="nl-NL" dirty="0">
                <a:sym typeface="Wingdings" panose="05000000000000000000" pitchFamily="2" charset="2"/>
              </a:rPr>
              <a:t> 2 tester. </a:t>
            </a:r>
            <a:r>
              <a:rPr lang="nl-NL" dirty="0" err="1">
                <a:sym typeface="Wingdings" panose="05000000000000000000" pitchFamily="2" charset="2"/>
              </a:rPr>
              <a:t>Remember</a:t>
            </a:r>
            <a:r>
              <a:rPr lang="nl-NL" dirty="0">
                <a:sym typeface="Wingdings" panose="05000000000000000000" pitchFamily="2" charset="2"/>
              </a:rPr>
              <a:t>, 3 FT </a:t>
            </a:r>
            <a:r>
              <a:rPr lang="nl-NL" dirty="0" err="1">
                <a:sym typeface="Wingdings" panose="05000000000000000000" pitchFamily="2" charset="2"/>
              </a:rPr>
              <a:t>where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serving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one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production</a:t>
            </a:r>
            <a:r>
              <a:rPr lang="nl-NL" dirty="0">
                <a:sym typeface="Wingdings" panose="05000000000000000000" pitchFamily="2" charset="2"/>
              </a:rPr>
              <a:t> line.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2784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dirty="0" err="1"/>
              <a:t>Difference</a:t>
            </a:r>
            <a:r>
              <a:rPr lang="nl-NL" sz="1200" dirty="0"/>
              <a:t> </a:t>
            </a:r>
            <a:r>
              <a:rPr lang="nl-NL" sz="1200" dirty="0" err="1"/>
              <a:t>between</a:t>
            </a:r>
            <a:r>
              <a:rPr lang="nl-NL" sz="1200" dirty="0"/>
              <a:t> FT</a:t>
            </a:r>
          </a:p>
          <a:p>
            <a:endParaRPr lang="nl-NL" sz="1200" dirty="0"/>
          </a:p>
          <a:p>
            <a:r>
              <a:rPr lang="nl-NL" sz="1200" dirty="0" err="1"/>
              <a:t>All</a:t>
            </a:r>
            <a:r>
              <a:rPr lang="nl-NL" sz="1200" dirty="0"/>
              <a:t> have break in trends, som in 25 januari </a:t>
            </a:r>
            <a:r>
              <a:rPr lang="nl-NL" sz="1200" dirty="0" err="1"/>
              <a:t>others</a:t>
            </a:r>
            <a:r>
              <a:rPr lang="nl-NL" sz="1200" dirty="0"/>
              <a:t> at 19.</a:t>
            </a:r>
          </a:p>
          <a:p>
            <a:endParaRPr lang="nl-NL" sz="1200" dirty="0"/>
          </a:p>
          <a:p>
            <a:r>
              <a:rPr lang="nl-NL" sz="1200" dirty="0"/>
              <a:t>The </a:t>
            </a:r>
            <a:r>
              <a:rPr lang="nl-NL" sz="1200" dirty="0" err="1"/>
              <a:t>conclusion</a:t>
            </a:r>
            <a:r>
              <a:rPr lang="nl-NL" sz="1200" dirty="0"/>
              <a:t> </a:t>
            </a:r>
            <a:r>
              <a:rPr lang="nl-NL" sz="1200" dirty="0" err="1"/>
              <a:t>from</a:t>
            </a:r>
            <a:r>
              <a:rPr lang="nl-NL" sz="1200" dirty="0"/>
              <a:t> these </a:t>
            </a:r>
            <a:r>
              <a:rPr lang="nl-NL" sz="1200" dirty="0" err="1"/>
              <a:t>results</a:t>
            </a:r>
            <a:r>
              <a:rPr lang="nl-NL" sz="1200" dirty="0"/>
              <a:t> are 3 </a:t>
            </a:r>
            <a:r>
              <a:rPr lang="nl-NL" sz="1200" dirty="0" err="1"/>
              <a:t>folded</a:t>
            </a:r>
            <a:r>
              <a:rPr lang="nl-NL" sz="1200" dirty="0"/>
              <a:t>:</a:t>
            </a:r>
          </a:p>
          <a:p>
            <a:pPr marL="171450" indent="-171450">
              <a:buFontTx/>
              <a:buChar char="-"/>
            </a:pPr>
            <a:r>
              <a:rPr lang="nl-NL" sz="1200" dirty="0"/>
              <a:t>Total </a:t>
            </a:r>
            <a:r>
              <a:rPr lang="nl-NL" sz="1200" dirty="0" err="1"/>
              <a:t>situation</a:t>
            </a:r>
            <a:r>
              <a:rPr lang="nl-NL" sz="1200" dirty="0"/>
              <a:t> </a:t>
            </a:r>
            <a:r>
              <a:rPr lang="nl-NL" sz="1200" dirty="0" err="1"/>
              <a:t>improved</a:t>
            </a:r>
            <a:endParaRPr lang="nl-NL" sz="1200" dirty="0"/>
          </a:p>
          <a:p>
            <a:pPr marL="171450" indent="-171450">
              <a:buFontTx/>
              <a:buChar char="-"/>
            </a:pPr>
            <a:r>
              <a:rPr lang="nl-NL" sz="1200" dirty="0" err="1"/>
              <a:t>Why</a:t>
            </a:r>
            <a:r>
              <a:rPr lang="nl-NL" sz="1200" dirty="0"/>
              <a:t> </a:t>
            </a:r>
            <a:r>
              <a:rPr lang="nl-NL" sz="1200" dirty="0" err="1"/>
              <a:t>differences</a:t>
            </a:r>
            <a:r>
              <a:rPr lang="nl-NL" sz="1200" dirty="0"/>
              <a:t>? 2 out of 3 </a:t>
            </a:r>
            <a:r>
              <a:rPr lang="nl-NL" sz="1200" dirty="0" err="1"/>
              <a:t>can</a:t>
            </a:r>
            <a:r>
              <a:rPr lang="nl-NL" sz="1200" dirty="0"/>
              <a:t> </a:t>
            </a:r>
            <a:r>
              <a:rPr lang="nl-NL" sz="1200" dirty="0" err="1"/>
              <a:t>be</a:t>
            </a:r>
            <a:r>
              <a:rPr lang="nl-NL" sz="1200" dirty="0"/>
              <a:t> </a:t>
            </a:r>
            <a:r>
              <a:rPr lang="nl-NL" sz="1200" dirty="0" err="1"/>
              <a:t>better</a:t>
            </a:r>
            <a:endParaRPr lang="nl-NL" sz="1200" dirty="0"/>
          </a:p>
          <a:p>
            <a:pPr marL="171450" indent="-171450">
              <a:buFontTx/>
              <a:buChar char="-"/>
            </a:pPr>
            <a:r>
              <a:rPr lang="nl-NL" sz="1200" dirty="0" err="1"/>
              <a:t>Not</a:t>
            </a:r>
            <a:r>
              <a:rPr lang="nl-NL" sz="1200" dirty="0"/>
              <a:t> </a:t>
            </a:r>
            <a:r>
              <a:rPr lang="nl-NL" sz="1200" dirty="0" err="1"/>
              <a:t>yet</a:t>
            </a:r>
            <a:r>
              <a:rPr lang="nl-NL" sz="1200" dirty="0"/>
              <a:t> at target.</a:t>
            </a:r>
          </a:p>
          <a:p>
            <a:pPr marL="171450" indent="-171450">
              <a:buFontTx/>
              <a:buChar char="-"/>
            </a:pPr>
            <a:endParaRPr lang="nl-NL" sz="1200" dirty="0"/>
          </a:p>
          <a:p>
            <a:pPr marL="0" indent="0">
              <a:buFontTx/>
              <a:buNone/>
            </a:pPr>
            <a:r>
              <a:rPr lang="nl-NL" sz="1200" dirty="0" err="1"/>
              <a:t>Main</a:t>
            </a:r>
            <a:r>
              <a:rPr lang="nl-NL" sz="1200" dirty="0"/>
              <a:t> </a:t>
            </a:r>
            <a:r>
              <a:rPr lang="nl-NL" sz="1200" dirty="0" err="1"/>
              <a:t>message</a:t>
            </a:r>
            <a:r>
              <a:rPr lang="nl-NL" sz="1200" dirty="0"/>
              <a:t> </a:t>
            </a:r>
            <a:r>
              <a:rPr lang="nl-NL" sz="1200" dirty="0" err="1"/>
              <a:t>from</a:t>
            </a:r>
            <a:r>
              <a:rPr lang="nl-NL" sz="1200" dirty="0"/>
              <a:t> </a:t>
            </a:r>
            <a:r>
              <a:rPr lang="nl-NL" sz="1200" dirty="0" err="1"/>
              <a:t>the</a:t>
            </a:r>
            <a:r>
              <a:rPr lang="nl-NL" sz="1200" dirty="0"/>
              <a:t> company </a:t>
            </a:r>
            <a:r>
              <a:rPr lang="nl-NL" sz="1200" dirty="0" err="1"/>
              <a:t>to</a:t>
            </a:r>
            <a:r>
              <a:rPr lang="nl-NL" sz="1200" dirty="0"/>
              <a:t> </a:t>
            </a:r>
            <a:r>
              <a:rPr lang="nl-NL" sz="1200" dirty="0" err="1"/>
              <a:t>the</a:t>
            </a:r>
            <a:r>
              <a:rPr lang="nl-NL" sz="1200" dirty="0"/>
              <a:t> product </a:t>
            </a:r>
            <a:r>
              <a:rPr lang="nl-NL" sz="1200" dirty="0" err="1"/>
              <a:t>and</a:t>
            </a:r>
            <a:r>
              <a:rPr lang="nl-NL" sz="1200" dirty="0"/>
              <a:t> </a:t>
            </a:r>
            <a:r>
              <a:rPr lang="nl-NL" sz="1200" dirty="0" err="1"/>
              <a:t>productionline</a:t>
            </a:r>
            <a:r>
              <a:rPr lang="nl-NL" sz="1200" dirty="0"/>
              <a:t> </a:t>
            </a:r>
            <a:r>
              <a:rPr lang="nl-NL" sz="1200" dirty="0" err="1"/>
              <a:t>responsible</a:t>
            </a:r>
            <a:r>
              <a:rPr lang="nl-NL" sz="1200" dirty="0"/>
              <a:t> </a:t>
            </a:r>
            <a:r>
              <a:rPr lang="nl-NL" sz="1200" dirty="0" err="1"/>
              <a:t>where</a:t>
            </a:r>
            <a:r>
              <a:rPr lang="nl-NL" sz="1200" dirty="0"/>
              <a:t>:</a:t>
            </a:r>
          </a:p>
          <a:p>
            <a:pPr marL="0" indent="0">
              <a:buFontTx/>
              <a:buNone/>
            </a:pPr>
            <a:endParaRPr lang="nl-NL" sz="1200" dirty="0"/>
          </a:p>
          <a:p>
            <a:pPr marL="171450" indent="-171450">
              <a:buFontTx/>
              <a:buChar char="-"/>
            </a:pPr>
            <a:endParaRPr lang="nl-NL" sz="1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8372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Keep on </a:t>
            </a:r>
            <a:r>
              <a:rPr lang="nl-NL" dirty="0" err="1"/>
              <a:t>improving</a:t>
            </a:r>
            <a:r>
              <a:rPr lang="nl-NL" dirty="0"/>
              <a:t>!</a:t>
            </a:r>
          </a:p>
          <a:p>
            <a:endParaRPr lang="nl-NL" dirty="0"/>
          </a:p>
          <a:p>
            <a:r>
              <a:rPr lang="nl-NL" dirty="0" err="1"/>
              <a:t>Good</a:t>
            </a:r>
            <a:r>
              <a:rPr lang="nl-NL" dirty="0"/>
              <a:t> </a:t>
            </a:r>
            <a:r>
              <a:rPr lang="nl-NL" dirty="0" err="1"/>
              <a:t>argumentation</a:t>
            </a:r>
            <a:r>
              <a:rPr lang="nl-NL" dirty="0"/>
              <a:t> at </a:t>
            </a:r>
            <a:r>
              <a:rPr lang="nl-NL" dirty="0" err="1"/>
              <a:t>the</a:t>
            </a:r>
            <a:r>
              <a:rPr lang="nl-NL" dirty="0"/>
              <a:t> meetings</a:t>
            </a:r>
          </a:p>
          <a:p>
            <a:endParaRPr lang="nl-NL" dirty="0"/>
          </a:p>
          <a:p>
            <a:r>
              <a:rPr lang="nl-NL" dirty="0" err="1"/>
              <a:t>Visuall</a:t>
            </a:r>
            <a:r>
              <a:rPr lang="nl-NL" dirty="0"/>
              <a:t> picture </a:t>
            </a:r>
            <a:r>
              <a:rPr lang="nl-NL" dirty="0" err="1"/>
              <a:t>to</a:t>
            </a:r>
            <a:r>
              <a:rPr lang="nl-NL" dirty="0"/>
              <a:t> talk </a:t>
            </a:r>
            <a:r>
              <a:rPr lang="nl-NL" dirty="0" err="1"/>
              <a:t>to</a:t>
            </a:r>
            <a:endParaRPr lang="nl-NL" dirty="0"/>
          </a:p>
          <a:p>
            <a:endParaRPr lang="nl-NL" dirty="0"/>
          </a:p>
          <a:p>
            <a:r>
              <a:rPr lang="nl-NL" dirty="0" err="1"/>
              <a:t>Crow-amsaaa</a:t>
            </a:r>
            <a:r>
              <a:rPr lang="nl-NL" dirty="0"/>
              <a:t> begin a </a:t>
            </a:r>
            <a:r>
              <a:rPr lang="nl-NL" dirty="0" err="1"/>
              <a:t>usefulle</a:t>
            </a:r>
            <a:r>
              <a:rPr lang="nl-NL" dirty="0"/>
              <a:t> tool </a:t>
            </a:r>
            <a:r>
              <a:rPr lang="nl-NL" dirty="0" err="1"/>
              <a:t>to</a:t>
            </a:r>
            <a:r>
              <a:rPr lang="nl-NL" dirty="0"/>
              <a:t> look at </a:t>
            </a:r>
            <a:r>
              <a:rPr lang="nl-NL" dirty="0" err="1"/>
              <a:t>the</a:t>
            </a:r>
            <a:r>
              <a:rPr lang="nl-NL" dirty="0"/>
              <a:t> mixed up date.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03679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There</a:t>
            </a:r>
            <a:r>
              <a:rPr lang="nl-NL" dirty="0"/>
              <a:t> are </a:t>
            </a:r>
            <a:r>
              <a:rPr lang="nl-NL" dirty="0" err="1"/>
              <a:t>leakage</a:t>
            </a:r>
            <a:r>
              <a:rPr lang="nl-NL" dirty="0"/>
              <a:t> </a:t>
            </a:r>
            <a:r>
              <a:rPr lang="nl-NL" dirty="0" err="1"/>
              <a:t>problems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cooling</a:t>
            </a:r>
            <a:r>
              <a:rPr lang="nl-NL" dirty="0"/>
              <a:t> system at </a:t>
            </a:r>
            <a:r>
              <a:rPr lang="nl-NL" dirty="0" err="1"/>
              <a:t>two</a:t>
            </a:r>
            <a:r>
              <a:rPr lang="nl-NL" dirty="0"/>
              <a:t> </a:t>
            </a:r>
            <a:r>
              <a:rPr lang="nl-NL" dirty="0" err="1"/>
              <a:t>industrial</a:t>
            </a:r>
            <a:r>
              <a:rPr lang="nl-NL" dirty="0"/>
              <a:t> </a:t>
            </a:r>
            <a:r>
              <a:rPr lang="nl-NL" dirty="0" err="1"/>
              <a:t>furnaces</a:t>
            </a:r>
            <a:r>
              <a:rPr lang="nl-NL" dirty="0"/>
              <a:t>.</a:t>
            </a:r>
          </a:p>
          <a:p>
            <a:endParaRPr lang="nl-NL" dirty="0"/>
          </a:p>
          <a:p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future</a:t>
            </a:r>
            <a:r>
              <a:rPr lang="nl-NL" dirty="0"/>
              <a:t> </a:t>
            </a:r>
            <a:r>
              <a:rPr lang="nl-NL" dirty="0" err="1"/>
              <a:t>leakages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predicted</a:t>
            </a:r>
            <a:r>
              <a:rPr lang="nl-NL" dirty="0"/>
              <a:t>?</a:t>
            </a:r>
          </a:p>
          <a:p>
            <a:r>
              <a:rPr lang="nl-NL" dirty="0"/>
              <a:t>Do we </a:t>
            </a:r>
            <a:r>
              <a:rPr lang="nl-NL" dirty="0" err="1"/>
              <a:t>need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speed up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already</a:t>
            </a:r>
            <a:r>
              <a:rPr lang="nl-NL" dirty="0"/>
              <a:t> </a:t>
            </a:r>
            <a:r>
              <a:rPr lang="nl-NL" dirty="0" err="1"/>
              <a:t>planned</a:t>
            </a:r>
            <a:r>
              <a:rPr lang="nl-NL" dirty="0"/>
              <a:t> </a:t>
            </a:r>
            <a:r>
              <a:rPr lang="nl-NL" dirty="0" err="1"/>
              <a:t>revision</a:t>
            </a:r>
            <a:r>
              <a:rPr lang="nl-NL" dirty="0"/>
              <a:t> (5 </a:t>
            </a:r>
            <a:r>
              <a:rPr lang="nl-NL" dirty="0" err="1"/>
              <a:t>years</a:t>
            </a:r>
            <a:r>
              <a:rPr lang="nl-NL" dirty="0"/>
              <a:t> time)?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Analysis split up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three</a:t>
            </a:r>
            <a:r>
              <a:rPr lang="nl-NL" dirty="0"/>
              <a:t> different </a:t>
            </a:r>
            <a:r>
              <a:rPr lang="nl-NL" dirty="0" err="1"/>
              <a:t>regions</a:t>
            </a:r>
            <a:r>
              <a:rPr lang="nl-NL" dirty="0"/>
              <a:t> </a:t>
            </a:r>
            <a:r>
              <a:rPr lang="nl-NL" dirty="0" err="1"/>
              <a:t>within</a:t>
            </a:r>
            <a:r>
              <a:rPr lang="nl-NL" dirty="0"/>
              <a:t> </a:t>
            </a:r>
            <a:r>
              <a:rPr lang="nl-NL" dirty="0" err="1"/>
              <a:t>one</a:t>
            </a:r>
            <a:r>
              <a:rPr lang="nl-NL" dirty="0"/>
              <a:t> </a:t>
            </a:r>
            <a:r>
              <a:rPr lang="nl-NL" dirty="0" err="1"/>
              <a:t>furnace</a:t>
            </a:r>
            <a:r>
              <a:rPr lang="nl-NL" dirty="0"/>
              <a:t>; Begin zone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middle</a:t>
            </a:r>
            <a:r>
              <a:rPr lang="nl-NL" dirty="0"/>
              <a:t> zone</a:t>
            </a:r>
          </a:p>
          <a:p>
            <a:endParaRPr lang="nl-NL" dirty="0"/>
          </a:p>
          <a:p>
            <a:r>
              <a:rPr lang="nl-NL" dirty="0" err="1"/>
              <a:t>Leakage</a:t>
            </a:r>
            <a:r>
              <a:rPr lang="nl-NL" dirty="0"/>
              <a:t> are </a:t>
            </a:r>
            <a:r>
              <a:rPr lang="nl-NL" dirty="0" err="1"/>
              <a:t>visually</a:t>
            </a:r>
            <a:r>
              <a:rPr lang="nl-NL" dirty="0"/>
              <a:t> </a:t>
            </a:r>
            <a:r>
              <a:rPr lang="nl-NL" dirty="0" err="1"/>
              <a:t>detected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outside</a:t>
            </a:r>
            <a:r>
              <a:rPr lang="nl-NL" dirty="0"/>
              <a:t> of </a:t>
            </a:r>
            <a:r>
              <a:rPr lang="nl-NL" dirty="0" err="1"/>
              <a:t>furnace</a:t>
            </a:r>
            <a:r>
              <a:rPr lang="nl-NL" dirty="0"/>
              <a:t>. </a:t>
            </a:r>
          </a:p>
          <a:p>
            <a:r>
              <a:rPr lang="nl-NL" dirty="0" err="1"/>
              <a:t>Furnace</a:t>
            </a:r>
            <a:r>
              <a:rPr lang="nl-NL" dirty="0"/>
              <a:t> </a:t>
            </a:r>
            <a:r>
              <a:rPr lang="nl-NL" dirty="0" err="1"/>
              <a:t>stopped</a:t>
            </a:r>
            <a:r>
              <a:rPr lang="nl-NL" dirty="0"/>
              <a:t> at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much</a:t>
            </a:r>
            <a:r>
              <a:rPr lang="nl-NL" dirty="0"/>
              <a:t> </a:t>
            </a:r>
            <a:r>
              <a:rPr lang="nl-NL" dirty="0" err="1"/>
              <a:t>leakage</a:t>
            </a:r>
            <a:r>
              <a:rPr lang="nl-NL" dirty="0"/>
              <a:t>.</a:t>
            </a:r>
          </a:p>
          <a:p>
            <a:r>
              <a:rPr lang="nl-NL" dirty="0"/>
              <a:t>Load profile (e.g. </a:t>
            </a:r>
            <a:r>
              <a:rPr lang="nl-NL" dirty="0" err="1"/>
              <a:t>temperature</a:t>
            </a:r>
            <a:r>
              <a:rPr lang="nl-NL" dirty="0"/>
              <a:t>, </a:t>
            </a:r>
            <a:r>
              <a:rPr lang="nl-NL" dirty="0" err="1"/>
              <a:t>size</a:t>
            </a:r>
            <a:r>
              <a:rPr lang="nl-NL" dirty="0"/>
              <a:t> of product </a:t>
            </a:r>
            <a:r>
              <a:rPr lang="nl-NL" dirty="0" err="1"/>
              <a:t>etc</a:t>
            </a:r>
            <a:r>
              <a:rPr lang="nl-NL" dirty="0"/>
              <a:t>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99735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dirty="0"/>
              <a:t>X &amp; Y </a:t>
            </a:r>
            <a:r>
              <a:rPr lang="nl-NL" sz="1200" dirty="0" err="1"/>
              <a:t>axis</a:t>
            </a:r>
            <a:endParaRPr lang="nl-NL" sz="1200" dirty="0"/>
          </a:p>
          <a:p>
            <a:endParaRPr lang="nl-NL" sz="1200" dirty="0"/>
          </a:p>
          <a:p>
            <a:r>
              <a:rPr lang="nl-NL" sz="1200" dirty="0" err="1"/>
              <a:t>Beta</a:t>
            </a:r>
            <a:r>
              <a:rPr lang="nl-NL" sz="1200" dirty="0"/>
              <a:t> is 3 </a:t>
            </a:r>
            <a:r>
              <a:rPr lang="nl-NL" sz="1200" dirty="0">
                <a:sym typeface="Wingdings" panose="05000000000000000000" pitchFamily="2" charset="2"/>
              </a:rPr>
              <a:t> </a:t>
            </a:r>
            <a:r>
              <a:rPr lang="nl-NL" sz="1200" dirty="0" err="1">
                <a:sym typeface="Wingdings" panose="05000000000000000000" pitchFamily="2" charset="2"/>
              </a:rPr>
              <a:t>Increasing</a:t>
            </a:r>
            <a:r>
              <a:rPr lang="nl-NL" sz="1200" dirty="0">
                <a:sym typeface="Wingdings" panose="05000000000000000000" pitchFamily="2" charset="2"/>
              </a:rPr>
              <a:t> failure </a:t>
            </a:r>
            <a:r>
              <a:rPr lang="nl-NL" sz="1200" dirty="0" err="1">
                <a:sym typeface="Wingdings" panose="05000000000000000000" pitchFamily="2" charset="2"/>
              </a:rPr>
              <a:t>rate</a:t>
            </a:r>
            <a:r>
              <a:rPr lang="nl-NL" sz="1200" dirty="0">
                <a:sym typeface="Wingdings" panose="05000000000000000000" pitchFamily="2" charset="2"/>
              </a:rPr>
              <a:t> </a:t>
            </a:r>
          </a:p>
          <a:p>
            <a:endParaRPr lang="nl-NL" sz="1200" dirty="0"/>
          </a:p>
          <a:p>
            <a:r>
              <a:rPr lang="nl-NL" sz="1200" dirty="0">
                <a:solidFill>
                  <a:srgbClr val="FF0000"/>
                </a:solidFill>
              </a:rPr>
              <a:t>0,0000076 </a:t>
            </a:r>
            <a:r>
              <a:rPr lang="nl-NL" sz="1200" dirty="0" err="1">
                <a:solidFill>
                  <a:srgbClr val="FF0000"/>
                </a:solidFill>
              </a:rPr>
              <a:t>failures</a:t>
            </a:r>
            <a:r>
              <a:rPr lang="nl-NL" sz="1200" dirty="0">
                <a:solidFill>
                  <a:srgbClr val="FF0000"/>
                </a:solidFill>
              </a:rPr>
              <a:t> per dag = 0,002774 x </a:t>
            </a:r>
            <a:r>
              <a:rPr lang="nl-NL" sz="1200" dirty="0" err="1">
                <a:solidFill>
                  <a:srgbClr val="FF0000"/>
                </a:solidFill>
              </a:rPr>
              <a:t>leakage</a:t>
            </a:r>
            <a:r>
              <a:rPr lang="nl-NL" sz="1200" dirty="0">
                <a:solidFill>
                  <a:srgbClr val="FF0000"/>
                </a:solidFill>
              </a:rPr>
              <a:t> per pad per </a:t>
            </a:r>
            <a:r>
              <a:rPr lang="nl-NL" sz="1200" dirty="0" err="1">
                <a:solidFill>
                  <a:srgbClr val="FF0000"/>
                </a:solidFill>
              </a:rPr>
              <a:t>year</a:t>
            </a:r>
            <a:r>
              <a:rPr lang="nl-NL" sz="1200" dirty="0">
                <a:solidFill>
                  <a:srgbClr val="FF0000"/>
                </a:solidFill>
              </a:rPr>
              <a:t>. </a:t>
            </a:r>
          </a:p>
          <a:p>
            <a:endParaRPr lang="en-GB" sz="1200" dirty="0">
              <a:solidFill>
                <a:srgbClr val="FF0000"/>
              </a:solidFill>
            </a:endParaRPr>
          </a:p>
          <a:p>
            <a:r>
              <a:rPr lang="nl-NL" sz="1200" dirty="0" err="1"/>
              <a:t>With</a:t>
            </a:r>
            <a:r>
              <a:rPr lang="nl-NL" sz="1200" dirty="0"/>
              <a:t> 431 </a:t>
            </a:r>
            <a:r>
              <a:rPr lang="nl-NL" sz="1200" dirty="0" err="1"/>
              <a:t>pads</a:t>
            </a:r>
            <a:r>
              <a:rPr lang="nl-NL" sz="1200" dirty="0"/>
              <a:t> in LZ </a:t>
            </a:r>
            <a:r>
              <a:rPr lang="nl-NL" sz="1200" dirty="0">
                <a:sym typeface="Wingdings" panose="05000000000000000000" pitchFamily="2" charset="2"/>
              </a:rPr>
              <a:t> </a:t>
            </a:r>
            <a:r>
              <a:rPr lang="nl-NL" sz="1200" dirty="0"/>
              <a:t>in </a:t>
            </a:r>
            <a:r>
              <a:rPr lang="nl-NL" sz="1200" dirty="0" err="1"/>
              <a:t>total</a:t>
            </a:r>
            <a:r>
              <a:rPr lang="nl-NL" sz="1200" dirty="0"/>
              <a:t> </a:t>
            </a:r>
            <a:r>
              <a:rPr lang="nl-NL" sz="1200" dirty="0" err="1"/>
              <a:t>minimal</a:t>
            </a:r>
            <a:r>
              <a:rPr lang="nl-NL" sz="1200" dirty="0"/>
              <a:t> </a:t>
            </a:r>
            <a:r>
              <a:rPr lang="nl-NL" sz="1200" dirty="0">
                <a:solidFill>
                  <a:srgbClr val="FF0000"/>
                </a:solidFill>
              </a:rPr>
              <a:t>1.2 </a:t>
            </a:r>
            <a:r>
              <a:rPr lang="nl-NL" sz="1200" dirty="0" err="1"/>
              <a:t>pads</a:t>
            </a:r>
            <a:r>
              <a:rPr lang="nl-NL" sz="1200" dirty="0"/>
              <a:t> per </a:t>
            </a:r>
            <a:r>
              <a:rPr lang="nl-NL" sz="1200" dirty="0" err="1"/>
              <a:t>year</a:t>
            </a:r>
            <a:r>
              <a:rPr lang="nl-NL" sz="1200" dirty="0"/>
              <a:t> </a:t>
            </a:r>
            <a:r>
              <a:rPr lang="nl-NL" sz="1200" dirty="0" err="1"/>
              <a:t>failing</a:t>
            </a:r>
            <a:r>
              <a:rPr lang="nl-NL" sz="1200" dirty="0"/>
              <a:t> in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dirty="0" err="1"/>
              <a:t>loading</a:t>
            </a:r>
            <a:r>
              <a:rPr lang="nl-NL" sz="1200" dirty="0"/>
              <a:t> zone. </a:t>
            </a:r>
            <a:endParaRPr lang="en-GB" sz="1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3634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dirty="0"/>
              <a:t>X &amp; Y </a:t>
            </a:r>
            <a:r>
              <a:rPr lang="nl-NL" sz="1200" dirty="0" err="1"/>
              <a:t>axis</a:t>
            </a:r>
            <a:endParaRPr lang="nl-NL" sz="1200" dirty="0"/>
          </a:p>
          <a:p>
            <a:endParaRPr lang="nl-NL" sz="1200" dirty="0"/>
          </a:p>
          <a:p>
            <a:r>
              <a:rPr lang="nl-NL" sz="1200" dirty="0" err="1"/>
              <a:t>Beta</a:t>
            </a:r>
            <a:r>
              <a:rPr lang="nl-NL" sz="1200" dirty="0"/>
              <a:t> is 3 </a:t>
            </a:r>
            <a:r>
              <a:rPr lang="nl-NL" sz="1200" dirty="0">
                <a:sym typeface="Wingdings" panose="05000000000000000000" pitchFamily="2" charset="2"/>
              </a:rPr>
              <a:t> </a:t>
            </a:r>
            <a:r>
              <a:rPr lang="nl-NL" sz="1200" dirty="0" err="1">
                <a:sym typeface="Wingdings" panose="05000000000000000000" pitchFamily="2" charset="2"/>
              </a:rPr>
              <a:t>Increasing</a:t>
            </a:r>
            <a:r>
              <a:rPr lang="nl-NL" sz="1200" dirty="0">
                <a:sym typeface="Wingdings" panose="05000000000000000000" pitchFamily="2" charset="2"/>
              </a:rPr>
              <a:t> failure </a:t>
            </a:r>
            <a:r>
              <a:rPr lang="nl-NL" sz="1200" dirty="0" err="1">
                <a:sym typeface="Wingdings" panose="05000000000000000000" pitchFamily="2" charset="2"/>
              </a:rPr>
              <a:t>rate</a:t>
            </a:r>
            <a:r>
              <a:rPr lang="nl-NL" sz="1200" dirty="0">
                <a:sym typeface="Wingdings" panose="05000000000000000000" pitchFamily="2" charset="2"/>
              </a:rPr>
              <a:t> </a:t>
            </a:r>
          </a:p>
          <a:p>
            <a:endParaRPr lang="nl-NL" sz="1200" dirty="0"/>
          </a:p>
          <a:p>
            <a:r>
              <a:rPr lang="nl-NL" sz="1200" dirty="0">
                <a:solidFill>
                  <a:srgbClr val="FF0000"/>
                </a:solidFill>
              </a:rPr>
              <a:t>0,0000076 </a:t>
            </a:r>
            <a:r>
              <a:rPr lang="nl-NL" sz="1200" dirty="0" err="1">
                <a:solidFill>
                  <a:srgbClr val="FF0000"/>
                </a:solidFill>
              </a:rPr>
              <a:t>failures</a:t>
            </a:r>
            <a:r>
              <a:rPr lang="nl-NL" sz="1200" dirty="0">
                <a:solidFill>
                  <a:srgbClr val="FF0000"/>
                </a:solidFill>
              </a:rPr>
              <a:t> per dag = 0,002774 x </a:t>
            </a:r>
            <a:r>
              <a:rPr lang="nl-NL" sz="1200" dirty="0" err="1">
                <a:solidFill>
                  <a:srgbClr val="FF0000"/>
                </a:solidFill>
              </a:rPr>
              <a:t>leakage</a:t>
            </a:r>
            <a:r>
              <a:rPr lang="nl-NL" sz="1200" dirty="0">
                <a:solidFill>
                  <a:srgbClr val="FF0000"/>
                </a:solidFill>
              </a:rPr>
              <a:t> per pad per </a:t>
            </a:r>
            <a:r>
              <a:rPr lang="nl-NL" sz="1200" dirty="0" err="1">
                <a:solidFill>
                  <a:srgbClr val="FF0000"/>
                </a:solidFill>
              </a:rPr>
              <a:t>year</a:t>
            </a:r>
            <a:r>
              <a:rPr lang="nl-NL" sz="1200" dirty="0">
                <a:solidFill>
                  <a:srgbClr val="FF0000"/>
                </a:solidFill>
              </a:rPr>
              <a:t>. </a:t>
            </a:r>
          </a:p>
          <a:p>
            <a:endParaRPr lang="en-GB" sz="1200" dirty="0">
              <a:solidFill>
                <a:srgbClr val="FF0000"/>
              </a:solidFill>
            </a:endParaRPr>
          </a:p>
          <a:p>
            <a:r>
              <a:rPr lang="nl-NL" sz="1200" dirty="0" err="1"/>
              <a:t>With</a:t>
            </a:r>
            <a:r>
              <a:rPr lang="nl-NL" sz="1200" dirty="0"/>
              <a:t> 431 </a:t>
            </a:r>
            <a:r>
              <a:rPr lang="nl-NL" sz="1200" dirty="0" err="1"/>
              <a:t>pads</a:t>
            </a:r>
            <a:r>
              <a:rPr lang="nl-NL" sz="1200" dirty="0"/>
              <a:t> in LZ </a:t>
            </a:r>
            <a:r>
              <a:rPr lang="nl-NL" sz="1200" dirty="0">
                <a:sym typeface="Wingdings" panose="05000000000000000000" pitchFamily="2" charset="2"/>
              </a:rPr>
              <a:t> </a:t>
            </a:r>
            <a:r>
              <a:rPr lang="nl-NL" sz="1200" dirty="0"/>
              <a:t>in </a:t>
            </a:r>
            <a:r>
              <a:rPr lang="nl-NL" sz="1200" dirty="0" err="1"/>
              <a:t>total</a:t>
            </a:r>
            <a:r>
              <a:rPr lang="nl-NL" sz="1200" dirty="0"/>
              <a:t> </a:t>
            </a:r>
            <a:r>
              <a:rPr lang="nl-NL" sz="1200" dirty="0" err="1"/>
              <a:t>minimal</a:t>
            </a:r>
            <a:r>
              <a:rPr lang="nl-NL" sz="1200" dirty="0"/>
              <a:t> </a:t>
            </a:r>
            <a:r>
              <a:rPr lang="nl-NL" sz="1200" dirty="0">
                <a:solidFill>
                  <a:srgbClr val="FF0000"/>
                </a:solidFill>
              </a:rPr>
              <a:t>1.2 </a:t>
            </a:r>
            <a:r>
              <a:rPr lang="nl-NL" sz="1200" dirty="0" err="1"/>
              <a:t>pads</a:t>
            </a:r>
            <a:r>
              <a:rPr lang="nl-NL" sz="1200" dirty="0"/>
              <a:t> per </a:t>
            </a:r>
            <a:r>
              <a:rPr lang="nl-NL" sz="1200" dirty="0" err="1"/>
              <a:t>year</a:t>
            </a:r>
            <a:r>
              <a:rPr lang="nl-NL" sz="1200" dirty="0"/>
              <a:t> </a:t>
            </a:r>
            <a:r>
              <a:rPr lang="nl-NL" sz="1200" dirty="0" err="1"/>
              <a:t>failing</a:t>
            </a:r>
            <a:r>
              <a:rPr lang="nl-NL" sz="1200" dirty="0"/>
              <a:t> in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dirty="0" err="1"/>
              <a:t>loading</a:t>
            </a:r>
            <a:r>
              <a:rPr lang="nl-NL" sz="1200" dirty="0"/>
              <a:t> zone. </a:t>
            </a:r>
          </a:p>
          <a:p>
            <a:endParaRPr lang="nl-NL" sz="1200" dirty="0"/>
          </a:p>
          <a:p>
            <a:r>
              <a:rPr lang="nl-NL" sz="1200" dirty="0" err="1"/>
              <a:t>Extrapolating</a:t>
            </a:r>
            <a:r>
              <a:rPr lang="nl-NL" sz="1200" dirty="0"/>
              <a:t> </a:t>
            </a:r>
            <a:r>
              <a:rPr lang="nl-NL" sz="1200" dirty="0" err="1"/>
              <a:t>to</a:t>
            </a:r>
            <a:r>
              <a:rPr lang="nl-NL" sz="1200" dirty="0"/>
              <a:t> 5 </a:t>
            </a:r>
            <a:r>
              <a:rPr lang="nl-NL" sz="1200" dirty="0" err="1"/>
              <a:t>year</a:t>
            </a:r>
            <a:r>
              <a:rPr lang="nl-NL" sz="1200" dirty="0"/>
              <a:t> </a:t>
            </a:r>
            <a:r>
              <a:rPr lang="nl-NL" sz="1200" dirty="0" err="1"/>
              <a:t>can</a:t>
            </a:r>
            <a:r>
              <a:rPr lang="nl-NL" sz="1200" dirty="0"/>
              <a:t> </a:t>
            </a:r>
            <a:r>
              <a:rPr lang="nl-NL" sz="1200" dirty="0" err="1"/>
              <a:t>be</a:t>
            </a:r>
            <a:r>
              <a:rPr lang="nl-NL" sz="1200" dirty="0"/>
              <a:t> </a:t>
            </a:r>
            <a:r>
              <a:rPr lang="nl-NL" sz="1200" dirty="0" err="1"/>
              <a:t>done</a:t>
            </a:r>
            <a:r>
              <a:rPr lang="nl-NL" sz="1200" dirty="0"/>
              <a:t> in </a:t>
            </a:r>
            <a:r>
              <a:rPr lang="nl-NL" sz="1200" dirty="0" err="1"/>
              <a:t>the</a:t>
            </a:r>
            <a:r>
              <a:rPr lang="nl-NL" sz="1200" dirty="0"/>
              <a:t> cum </a:t>
            </a:r>
            <a:r>
              <a:rPr lang="nl-NL" sz="1200" dirty="0" err="1"/>
              <a:t>cum</a:t>
            </a:r>
            <a:r>
              <a:rPr lang="nl-NL" sz="1200" dirty="0"/>
              <a:t> plot or per interval.</a:t>
            </a:r>
            <a:endParaRPr lang="en-GB" sz="1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35165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Forecast of </a:t>
            </a:r>
            <a:r>
              <a:rPr lang="nl-NL" dirty="0" err="1"/>
              <a:t>failures</a:t>
            </a:r>
            <a:r>
              <a:rPr lang="nl-NL" dirty="0"/>
              <a:t> over </a:t>
            </a:r>
            <a:r>
              <a:rPr lang="nl-NL" dirty="0" err="1"/>
              <a:t>the</a:t>
            </a:r>
            <a:r>
              <a:rPr lang="nl-NL" dirty="0"/>
              <a:t> next 5 </a:t>
            </a:r>
            <a:r>
              <a:rPr lang="nl-NL" dirty="0" err="1"/>
              <a:t>years</a:t>
            </a:r>
            <a:r>
              <a:rPr lang="nl-NL" dirty="0"/>
              <a:t> is made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oven.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Over </a:t>
            </a:r>
            <a:r>
              <a:rPr lang="nl-NL" dirty="0" err="1"/>
              <a:t>the</a:t>
            </a:r>
            <a:r>
              <a:rPr lang="nl-NL" dirty="0"/>
              <a:t> next 60 </a:t>
            </a:r>
            <a:r>
              <a:rPr lang="nl-NL" dirty="0" err="1"/>
              <a:t>months</a:t>
            </a:r>
            <a:r>
              <a:rPr lang="nl-NL" dirty="0"/>
              <a:t> (5 </a:t>
            </a:r>
            <a:r>
              <a:rPr lang="nl-NL" dirty="0" err="1"/>
              <a:t>years</a:t>
            </a:r>
            <a:r>
              <a:rPr lang="nl-NL" dirty="0"/>
              <a:t>) 25 </a:t>
            </a:r>
            <a:r>
              <a:rPr lang="nl-NL" dirty="0" err="1"/>
              <a:t>additional</a:t>
            </a:r>
            <a:r>
              <a:rPr lang="nl-NL" dirty="0"/>
              <a:t> </a:t>
            </a:r>
            <a:r>
              <a:rPr lang="nl-NL" dirty="0" err="1"/>
              <a:t>leakages</a:t>
            </a:r>
            <a:r>
              <a:rPr lang="nl-NL" dirty="0"/>
              <a:t> are </a:t>
            </a:r>
            <a:r>
              <a:rPr lang="nl-NL" dirty="0" err="1"/>
              <a:t>expected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loading</a:t>
            </a:r>
            <a:r>
              <a:rPr lang="nl-NL" dirty="0"/>
              <a:t> zone of </a:t>
            </a:r>
            <a:r>
              <a:rPr lang="nl-NL" dirty="0" err="1"/>
              <a:t>furnace</a:t>
            </a:r>
            <a:r>
              <a:rPr lang="nl-NL" dirty="0"/>
              <a:t> 1. </a:t>
            </a:r>
            <a:endParaRPr lang="en-GB" dirty="0"/>
          </a:p>
          <a:p>
            <a:endParaRPr lang="nl-NL" dirty="0"/>
          </a:p>
          <a:p>
            <a:r>
              <a:rPr lang="nl-NL" dirty="0"/>
              <a:t>The </a:t>
            </a:r>
            <a:r>
              <a:rPr lang="nl-NL" dirty="0" err="1"/>
              <a:t>same</a:t>
            </a:r>
            <a:r>
              <a:rPr lang="nl-NL" dirty="0"/>
              <a:t> analysis is </a:t>
            </a:r>
            <a:r>
              <a:rPr lang="nl-NL" dirty="0" err="1"/>
              <a:t>done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zones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furnace</a:t>
            </a:r>
            <a:r>
              <a:rPr lang="nl-NL" dirty="0"/>
              <a:t>. </a:t>
            </a:r>
          </a:p>
          <a:p>
            <a:endParaRPr lang="nl-NL" dirty="0"/>
          </a:p>
          <a:p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results</a:t>
            </a:r>
            <a:r>
              <a:rPr lang="nl-NL" dirty="0"/>
              <a:t> in a </a:t>
            </a:r>
            <a:r>
              <a:rPr lang="nl-NL" dirty="0" err="1"/>
              <a:t>clear</a:t>
            </a:r>
            <a:r>
              <a:rPr lang="nl-NL" dirty="0"/>
              <a:t> </a:t>
            </a:r>
            <a:r>
              <a:rPr lang="nl-NL" dirty="0" err="1"/>
              <a:t>prioritiztion</a:t>
            </a:r>
            <a:r>
              <a:rPr lang="nl-NL" dirty="0"/>
              <a:t> in </a:t>
            </a:r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sections</a:t>
            </a:r>
            <a:r>
              <a:rPr lang="nl-NL" dirty="0"/>
              <a:t> </a:t>
            </a:r>
            <a:r>
              <a:rPr lang="nl-NL" dirty="0" err="1"/>
              <a:t>need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revision</a:t>
            </a:r>
            <a:r>
              <a:rPr lang="nl-NL" dirty="0"/>
              <a:t> first: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87765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dirty="0" err="1"/>
              <a:t>Based</a:t>
            </a:r>
            <a:r>
              <a:rPr lang="nl-NL" sz="1200" dirty="0"/>
              <a:t> on </a:t>
            </a:r>
            <a:r>
              <a:rPr lang="nl-NL" sz="1200" dirty="0" err="1"/>
              <a:t>the</a:t>
            </a:r>
            <a:r>
              <a:rPr lang="nl-NL" sz="1200" dirty="0"/>
              <a:t> failure forecast </a:t>
            </a:r>
            <a:r>
              <a:rPr lang="nl-NL" sz="1200" dirty="0" err="1"/>
              <a:t>for</a:t>
            </a:r>
            <a:r>
              <a:rPr lang="nl-NL" sz="1200" dirty="0"/>
              <a:t> 5 </a:t>
            </a:r>
            <a:r>
              <a:rPr lang="nl-NL" sz="1200" dirty="0" err="1"/>
              <a:t>years</a:t>
            </a:r>
            <a:r>
              <a:rPr lang="nl-NL" sz="1200" dirty="0"/>
              <a:t> in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dirty="0" err="1"/>
              <a:t>future</a:t>
            </a:r>
            <a:r>
              <a:rPr lang="nl-NL" sz="1200" dirty="0"/>
              <a:t> per zone </a:t>
            </a:r>
            <a:r>
              <a:rPr lang="nl-NL" sz="1200" dirty="0" err="1"/>
              <a:t>and</a:t>
            </a:r>
            <a:r>
              <a:rPr lang="nl-NL" sz="1200" dirty="0"/>
              <a:t> per </a:t>
            </a:r>
            <a:r>
              <a:rPr lang="nl-NL" sz="1200" dirty="0" err="1"/>
              <a:t>furnace</a:t>
            </a:r>
            <a:r>
              <a:rPr lang="nl-NL" sz="1200" dirty="0"/>
              <a:t>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dirty="0" err="1"/>
              <a:t>logical</a:t>
            </a:r>
            <a:r>
              <a:rPr lang="nl-NL" sz="1200" dirty="0"/>
              <a:t> priority </a:t>
            </a:r>
            <a:r>
              <a:rPr lang="nl-NL" sz="1200" dirty="0" err="1"/>
              <a:t>for</a:t>
            </a:r>
            <a:r>
              <a:rPr lang="nl-NL" sz="1200" dirty="0"/>
              <a:t> </a:t>
            </a:r>
            <a:r>
              <a:rPr lang="nl-NL" sz="1200" dirty="0" err="1"/>
              <a:t>replacements</a:t>
            </a:r>
            <a:r>
              <a:rPr lang="nl-NL" sz="1200" dirty="0"/>
              <a:t> </a:t>
            </a:r>
            <a:r>
              <a:rPr lang="nl-NL" sz="1200" dirty="0" err="1"/>
              <a:t>would</a:t>
            </a:r>
            <a:r>
              <a:rPr lang="nl-NL" sz="1200" dirty="0"/>
              <a:t> </a:t>
            </a:r>
            <a:r>
              <a:rPr lang="nl-NL" sz="1200" dirty="0" err="1"/>
              <a:t>be</a:t>
            </a:r>
            <a:r>
              <a:rPr lang="nl-NL" sz="1200" dirty="0"/>
              <a:t>: F2-LZ, F1-MZ, F1-LZ, F2-MZ.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dirty="0" err="1"/>
              <a:t>Failing</a:t>
            </a:r>
            <a:r>
              <a:rPr lang="nl-NL" sz="1200" dirty="0"/>
              <a:t> trend in </a:t>
            </a:r>
            <a:r>
              <a:rPr lang="nl-NL" sz="1200" dirty="0" err="1"/>
              <a:t>this</a:t>
            </a:r>
            <a:r>
              <a:rPr lang="nl-NL" sz="1200" dirty="0"/>
              <a:t> analysis is: “a </a:t>
            </a:r>
            <a:r>
              <a:rPr lang="nl-NL" sz="1200" dirty="0" err="1"/>
              <a:t>leakage</a:t>
            </a:r>
            <a:r>
              <a:rPr lang="nl-NL" sz="1200" dirty="0"/>
              <a:t> of </a:t>
            </a:r>
            <a:r>
              <a:rPr lang="nl-NL" sz="1200" dirty="0" err="1"/>
              <a:t>cooling</a:t>
            </a:r>
            <a:r>
              <a:rPr lang="nl-NL" sz="1200" dirty="0"/>
              <a:t> system in </a:t>
            </a:r>
            <a:r>
              <a:rPr lang="nl-NL" sz="1200" dirty="0" err="1"/>
              <a:t>furnace</a:t>
            </a:r>
            <a:r>
              <a:rPr lang="nl-NL" sz="1200" dirty="0"/>
              <a:t> </a:t>
            </a:r>
            <a:r>
              <a:rPr lang="nl-NL" sz="1200" dirty="0" err="1"/>
              <a:t>which</a:t>
            </a:r>
            <a:r>
              <a:rPr lang="nl-NL" sz="1200" dirty="0"/>
              <a:t> is </a:t>
            </a:r>
            <a:r>
              <a:rPr lang="nl-NL" sz="1200" dirty="0" err="1"/>
              <a:t>noted</a:t>
            </a:r>
            <a:r>
              <a:rPr lang="nl-NL" sz="1200" dirty="0"/>
              <a:t> </a:t>
            </a:r>
            <a:r>
              <a:rPr lang="nl-NL" sz="1200" dirty="0" err="1"/>
              <a:t>and</a:t>
            </a:r>
            <a:r>
              <a:rPr lang="nl-NL" sz="1200" dirty="0"/>
              <a:t> </a:t>
            </a:r>
            <a:r>
              <a:rPr lang="nl-NL" sz="1200" dirty="0" err="1"/>
              <a:t>repaired</a:t>
            </a:r>
            <a:r>
              <a:rPr lang="nl-NL" sz="1200" dirty="0"/>
              <a:t> at a later stage”.</a:t>
            </a:r>
          </a:p>
          <a:p>
            <a:endParaRPr lang="nl-NL" dirty="0"/>
          </a:p>
          <a:p>
            <a:r>
              <a:rPr lang="nl-NL" sz="1200" dirty="0" err="1"/>
              <a:t>This</a:t>
            </a:r>
            <a:r>
              <a:rPr lang="nl-NL" sz="1200" dirty="0"/>
              <a:t> forecast </a:t>
            </a:r>
            <a:r>
              <a:rPr lang="nl-NL" sz="1200" dirty="0" err="1"/>
              <a:t>assumes</a:t>
            </a:r>
            <a:r>
              <a:rPr lang="nl-NL" sz="1200" dirty="0"/>
              <a:t> </a:t>
            </a:r>
            <a:r>
              <a:rPr lang="nl-NL" sz="1200" dirty="0" err="1"/>
              <a:t>that</a:t>
            </a:r>
            <a:r>
              <a:rPr lang="nl-NL" sz="1200" dirty="0"/>
              <a:t> product (</a:t>
            </a:r>
            <a:r>
              <a:rPr lang="nl-NL" sz="1200" dirty="0" err="1"/>
              <a:t>cooling</a:t>
            </a:r>
            <a:r>
              <a:rPr lang="nl-NL" sz="1200" dirty="0"/>
              <a:t> system) </a:t>
            </a:r>
            <a:r>
              <a:rPr lang="nl-NL" sz="1200" dirty="0" err="1"/>
              <a:t>and</a:t>
            </a:r>
            <a:r>
              <a:rPr lang="nl-NL" sz="1200" dirty="0"/>
              <a:t> </a:t>
            </a:r>
            <a:r>
              <a:rPr lang="nl-NL" sz="1200" dirty="0" err="1"/>
              <a:t>process</a:t>
            </a:r>
            <a:r>
              <a:rPr lang="nl-NL" sz="1200" dirty="0"/>
              <a:t> (e.g. loads, </a:t>
            </a:r>
            <a:r>
              <a:rPr lang="nl-NL" sz="1200" dirty="0" err="1"/>
              <a:t>capacity</a:t>
            </a:r>
            <a:r>
              <a:rPr lang="nl-NL" sz="1200" dirty="0"/>
              <a:t>, </a:t>
            </a:r>
            <a:r>
              <a:rPr lang="nl-NL" sz="1200" dirty="0" err="1"/>
              <a:t>inspection</a:t>
            </a:r>
            <a:r>
              <a:rPr lang="nl-NL" sz="1200" dirty="0"/>
              <a:t>) </a:t>
            </a:r>
            <a:r>
              <a:rPr lang="nl-NL" sz="1200" dirty="0" err="1"/>
              <a:t>related</a:t>
            </a:r>
            <a:r>
              <a:rPr lang="nl-NL" sz="1200" dirty="0"/>
              <a:t> </a:t>
            </a:r>
            <a:r>
              <a:rPr lang="nl-NL" sz="1200" dirty="0" err="1"/>
              <a:t>to</a:t>
            </a:r>
            <a:r>
              <a:rPr lang="nl-NL" sz="1200" dirty="0"/>
              <a:t> </a:t>
            </a:r>
            <a:r>
              <a:rPr lang="nl-NL" sz="1200" dirty="0" err="1"/>
              <a:t>this</a:t>
            </a:r>
            <a:r>
              <a:rPr lang="nl-NL" sz="1200" dirty="0"/>
              <a:t> failure mode </a:t>
            </a:r>
            <a:r>
              <a:rPr lang="nl-NL" sz="1200" dirty="0" err="1"/>
              <a:t>stays</a:t>
            </a:r>
            <a:r>
              <a:rPr lang="nl-NL" sz="1200" dirty="0"/>
              <a:t>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dirty="0" err="1"/>
              <a:t>same</a:t>
            </a:r>
            <a:r>
              <a:rPr lang="nl-NL" sz="1200" dirty="0"/>
              <a:t>. </a:t>
            </a:r>
            <a:endParaRPr lang="en-GB" sz="1200" dirty="0"/>
          </a:p>
          <a:p>
            <a:endParaRPr lang="nl-N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T</a:t>
            </a:r>
            <a:r>
              <a:rPr lang="en-GB" dirty="0"/>
              <a:t>he overall conclusion for this customer was like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situation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bird</a:t>
            </a:r>
            <a:r>
              <a:rPr lang="nl-NL" dirty="0"/>
              <a:t> of </a:t>
            </a:r>
            <a:r>
              <a:rPr lang="nl-NL" dirty="0" err="1"/>
              <a:t>my</a:t>
            </a:r>
            <a:r>
              <a:rPr lang="nl-NL" dirty="0"/>
              <a:t> sister. He </a:t>
            </a:r>
            <a:r>
              <a:rPr lang="nl-NL" dirty="0" err="1"/>
              <a:t>choose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chew</a:t>
            </a:r>
            <a:r>
              <a:rPr lang="nl-NL" dirty="0"/>
              <a:t> on </a:t>
            </a:r>
            <a:r>
              <a:rPr lang="nl-NL" dirty="0" err="1"/>
              <a:t>this</a:t>
            </a:r>
            <a:r>
              <a:rPr lang="nl-NL" dirty="0"/>
              <a:t> swing.</a:t>
            </a:r>
            <a:endParaRPr lang="en-GB" dirty="0"/>
          </a:p>
          <a:p>
            <a:endParaRPr lang="en-GB" sz="1200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52889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dirty="0" err="1"/>
              <a:t>Inevitable</a:t>
            </a:r>
            <a:r>
              <a:rPr lang="nl-NL" sz="1200" dirty="0"/>
              <a:t>:</a:t>
            </a:r>
          </a:p>
          <a:p>
            <a:r>
              <a:rPr lang="nl-NL" sz="1200" dirty="0"/>
              <a:t>The risk of </a:t>
            </a:r>
            <a:r>
              <a:rPr lang="nl-NL" sz="1200" dirty="0" err="1"/>
              <a:t>taking</a:t>
            </a:r>
            <a:r>
              <a:rPr lang="nl-NL" sz="1200" dirty="0"/>
              <a:t> </a:t>
            </a:r>
            <a:r>
              <a:rPr lang="nl-NL" sz="1200" dirty="0" err="1"/>
              <a:t>an</a:t>
            </a:r>
            <a:r>
              <a:rPr lang="nl-NL" sz="1200" dirty="0"/>
              <a:t> </a:t>
            </a:r>
            <a:r>
              <a:rPr lang="nl-NL" sz="1200" dirty="0" err="1"/>
              <a:t>furnance</a:t>
            </a:r>
            <a:r>
              <a:rPr lang="nl-NL" sz="1200" dirty="0"/>
              <a:t> out of </a:t>
            </a:r>
            <a:r>
              <a:rPr lang="nl-NL" sz="1200" dirty="0" err="1"/>
              <a:t>operation</a:t>
            </a:r>
            <a:r>
              <a:rPr lang="nl-NL" sz="1200" dirty="0"/>
              <a:t> in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dirty="0" err="1"/>
              <a:t>coming</a:t>
            </a:r>
            <a:r>
              <a:rPr lang="nl-NL" sz="1200" dirty="0"/>
              <a:t> 5 </a:t>
            </a:r>
            <a:r>
              <a:rPr lang="nl-NL" sz="1200" dirty="0" err="1"/>
              <a:t>years</a:t>
            </a:r>
            <a:r>
              <a:rPr lang="nl-NL" sz="1200" dirty="0"/>
              <a:t> </a:t>
            </a:r>
            <a:r>
              <a:rPr lang="nl-NL" sz="1200" dirty="0" err="1"/>
              <a:t>due</a:t>
            </a:r>
            <a:r>
              <a:rPr lang="nl-NL" sz="1200" dirty="0"/>
              <a:t> </a:t>
            </a:r>
            <a:r>
              <a:rPr lang="nl-NL" sz="1200" dirty="0" err="1"/>
              <a:t>to</a:t>
            </a:r>
            <a:r>
              <a:rPr lang="nl-NL" sz="1200" dirty="0"/>
              <a:t> </a:t>
            </a:r>
            <a:r>
              <a:rPr lang="nl-NL" sz="1200" dirty="0" err="1"/>
              <a:t>leakkages</a:t>
            </a:r>
            <a:r>
              <a:rPr lang="nl-NL" sz="1200" dirty="0"/>
              <a:t> is </a:t>
            </a:r>
            <a:r>
              <a:rPr lang="nl-NL" sz="1200" dirty="0" err="1"/>
              <a:t>very</a:t>
            </a:r>
            <a:r>
              <a:rPr lang="nl-NL" sz="1200" dirty="0"/>
              <a:t> high. </a:t>
            </a:r>
            <a:r>
              <a:rPr lang="nl-NL" sz="1200" dirty="0" err="1"/>
              <a:t>With</a:t>
            </a:r>
            <a:r>
              <a:rPr lang="nl-NL" sz="1200" dirty="0"/>
              <a:t> </a:t>
            </a:r>
            <a:r>
              <a:rPr lang="nl-NL" sz="1200" dirty="0" err="1"/>
              <a:t>an</a:t>
            </a:r>
            <a:r>
              <a:rPr lang="nl-NL" sz="1200" dirty="0"/>
              <a:t> </a:t>
            </a:r>
            <a:r>
              <a:rPr lang="nl-NL" sz="1200" dirty="0" err="1"/>
              <a:t>average</a:t>
            </a:r>
            <a:r>
              <a:rPr lang="nl-NL" sz="1200" dirty="0"/>
              <a:t> </a:t>
            </a:r>
            <a:r>
              <a:rPr lang="nl-NL" sz="1200" dirty="0" err="1"/>
              <a:t>planned</a:t>
            </a:r>
            <a:r>
              <a:rPr lang="nl-NL" sz="1200" dirty="0"/>
              <a:t> maintenance interval of 34 weeks </a:t>
            </a:r>
            <a:r>
              <a:rPr lang="nl-NL" sz="1200" dirty="0" err="1"/>
              <a:t>it</a:t>
            </a:r>
            <a:r>
              <a:rPr lang="nl-NL" sz="1200" dirty="0"/>
              <a:t> is </a:t>
            </a:r>
            <a:r>
              <a:rPr lang="nl-NL" sz="1200" dirty="0" err="1"/>
              <a:t>highly</a:t>
            </a:r>
            <a:r>
              <a:rPr lang="nl-NL" sz="1200" dirty="0"/>
              <a:t> </a:t>
            </a:r>
            <a:r>
              <a:rPr lang="nl-NL" sz="1200" dirty="0" err="1"/>
              <a:t>likely</a:t>
            </a:r>
            <a:r>
              <a:rPr lang="nl-NL" sz="1200" dirty="0"/>
              <a:t> </a:t>
            </a:r>
            <a:r>
              <a:rPr lang="nl-NL" sz="1200" dirty="0" err="1"/>
              <a:t>that</a:t>
            </a:r>
            <a:r>
              <a:rPr lang="nl-NL" sz="1200" dirty="0"/>
              <a:t> </a:t>
            </a:r>
            <a:r>
              <a:rPr lang="nl-NL" sz="1200" dirty="0" err="1"/>
              <a:t>the</a:t>
            </a:r>
            <a:r>
              <a:rPr lang="nl-NL" sz="1200" dirty="0"/>
              <a:t> &gt;7 </a:t>
            </a:r>
            <a:r>
              <a:rPr lang="nl-NL" sz="1200" dirty="0" err="1"/>
              <a:t>leakages</a:t>
            </a:r>
            <a:r>
              <a:rPr lang="nl-NL" sz="1200" dirty="0"/>
              <a:t> spread out per </a:t>
            </a:r>
            <a:r>
              <a:rPr lang="nl-NL" sz="1200" dirty="0" err="1"/>
              <a:t>year</a:t>
            </a:r>
            <a:r>
              <a:rPr lang="nl-NL" sz="1200" dirty="0"/>
              <a:t> </a:t>
            </a:r>
            <a:r>
              <a:rPr lang="nl-NL" sz="1200" dirty="0" err="1"/>
              <a:t>will</a:t>
            </a:r>
            <a:r>
              <a:rPr lang="nl-NL" sz="1200" dirty="0"/>
              <a:t> </a:t>
            </a:r>
            <a:r>
              <a:rPr lang="nl-NL" sz="1200" dirty="0" err="1"/>
              <a:t>occur</a:t>
            </a:r>
            <a:r>
              <a:rPr lang="nl-NL" sz="1200" dirty="0"/>
              <a:t> </a:t>
            </a:r>
            <a:r>
              <a:rPr lang="nl-NL" sz="1200" dirty="0" err="1"/>
              <a:t>during</a:t>
            </a:r>
            <a:r>
              <a:rPr lang="nl-NL" sz="1200" dirty="0"/>
              <a:t>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dirty="0" err="1"/>
              <a:t>operational</a:t>
            </a:r>
            <a:r>
              <a:rPr lang="nl-NL" sz="1200" dirty="0"/>
              <a:t> </a:t>
            </a:r>
            <a:r>
              <a:rPr lang="nl-NL" sz="1200" dirty="0" err="1"/>
              <a:t>periods</a:t>
            </a:r>
            <a:r>
              <a:rPr lang="nl-NL" sz="1200" dirty="0"/>
              <a:t>.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9347981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dirty="0" err="1"/>
              <a:t>Due</a:t>
            </a:r>
            <a:r>
              <a:rPr lang="nl-NL" sz="1200" dirty="0"/>
              <a:t> </a:t>
            </a:r>
            <a:r>
              <a:rPr lang="nl-NL" sz="1200" dirty="0" err="1"/>
              <a:t>to</a:t>
            </a:r>
            <a:r>
              <a:rPr lang="nl-NL" sz="1200" dirty="0"/>
              <a:t> a field </a:t>
            </a:r>
            <a:r>
              <a:rPr lang="nl-NL" sz="1200" dirty="0" err="1"/>
              <a:t>problem</a:t>
            </a:r>
            <a:r>
              <a:rPr lang="nl-NL" sz="1200" dirty="0"/>
              <a:t> of a product at </a:t>
            </a:r>
            <a:r>
              <a:rPr lang="nl-NL" sz="1200" dirty="0" err="1"/>
              <a:t>CompanyX</a:t>
            </a:r>
            <a:r>
              <a:rPr lang="nl-NL" sz="1200" dirty="0"/>
              <a:t> a budget </a:t>
            </a:r>
            <a:r>
              <a:rPr lang="nl-NL" sz="1200" dirty="0" err="1"/>
              <a:t>needs</a:t>
            </a:r>
            <a:r>
              <a:rPr lang="nl-NL" sz="1200" dirty="0"/>
              <a:t> </a:t>
            </a:r>
            <a:r>
              <a:rPr lang="nl-NL" sz="1200" dirty="0" err="1"/>
              <a:t>to</a:t>
            </a:r>
            <a:r>
              <a:rPr lang="nl-NL" sz="1200" dirty="0"/>
              <a:t> </a:t>
            </a:r>
            <a:r>
              <a:rPr lang="nl-NL" sz="1200" dirty="0" err="1"/>
              <a:t>be</a:t>
            </a:r>
            <a:r>
              <a:rPr lang="nl-NL" sz="1200" dirty="0"/>
              <a:t> </a:t>
            </a:r>
            <a:r>
              <a:rPr lang="nl-NL" sz="1200" dirty="0" err="1"/>
              <a:t>reserved</a:t>
            </a:r>
            <a:r>
              <a:rPr lang="nl-NL" sz="1200" dirty="0"/>
              <a:t> </a:t>
            </a:r>
            <a:r>
              <a:rPr lang="nl-NL" sz="1200" dirty="0" err="1"/>
              <a:t>for</a:t>
            </a:r>
            <a:r>
              <a:rPr lang="nl-NL" sz="1200" dirty="0"/>
              <a:t> </a:t>
            </a:r>
            <a:r>
              <a:rPr lang="nl-NL" sz="1200" dirty="0" err="1"/>
              <a:t>coming</a:t>
            </a:r>
            <a:r>
              <a:rPr lang="nl-NL" sz="1200" dirty="0"/>
              <a:t> </a:t>
            </a:r>
            <a:r>
              <a:rPr lang="nl-NL" sz="1200" dirty="0" err="1"/>
              <a:t>years</a:t>
            </a:r>
            <a:r>
              <a:rPr lang="nl-NL" sz="1200" dirty="0"/>
              <a:t> </a:t>
            </a:r>
            <a:r>
              <a:rPr lang="nl-NL" sz="1200" dirty="0" err="1"/>
              <a:t>to</a:t>
            </a:r>
            <a:r>
              <a:rPr lang="nl-NL" sz="1200" dirty="0"/>
              <a:t> cover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dirty="0" err="1"/>
              <a:t>replacement</a:t>
            </a:r>
            <a:r>
              <a:rPr lang="nl-NL" sz="1200" dirty="0"/>
              <a:t> </a:t>
            </a:r>
            <a:r>
              <a:rPr lang="nl-NL" sz="1200" dirty="0" err="1"/>
              <a:t>costs</a:t>
            </a:r>
            <a:r>
              <a:rPr lang="nl-NL" sz="1200" dirty="0"/>
              <a:t>.</a:t>
            </a:r>
          </a:p>
          <a:p>
            <a:endParaRPr lang="nl-NL" sz="1200" dirty="0"/>
          </a:p>
          <a:p>
            <a:r>
              <a:rPr lang="nl-NL" sz="1200" dirty="0" err="1"/>
              <a:t>CompanyX</a:t>
            </a:r>
            <a:r>
              <a:rPr lang="nl-NL" sz="1200" dirty="0"/>
              <a:t> </a:t>
            </a:r>
            <a:r>
              <a:rPr lang="nl-NL" sz="1200" dirty="0" err="1"/>
              <a:t>uses</a:t>
            </a:r>
            <a:r>
              <a:rPr lang="nl-NL" sz="1200" dirty="0"/>
              <a:t> a </a:t>
            </a:r>
            <a:r>
              <a:rPr lang="nl-NL" sz="1200" dirty="0" err="1"/>
              <a:t>calculation</a:t>
            </a:r>
            <a:r>
              <a:rPr lang="nl-NL" sz="1200" dirty="0"/>
              <a:t> model </a:t>
            </a:r>
            <a:r>
              <a:rPr lang="nl-NL" sz="1200" dirty="0" err="1"/>
              <a:t>to</a:t>
            </a:r>
            <a:r>
              <a:rPr lang="nl-NL" sz="1200" dirty="0"/>
              <a:t> </a:t>
            </a:r>
            <a:r>
              <a:rPr lang="nl-NL" sz="1200" dirty="0" err="1"/>
              <a:t>estimate</a:t>
            </a:r>
            <a:r>
              <a:rPr lang="nl-NL" sz="1200" dirty="0"/>
              <a:t> </a:t>
            </a:r>
            <a:r>
              <a:rPr lang="nl-NL" sz="1200" dirty="0" err="1"/>
              <a:t>this</a:t>
            </a:r>
            <a:r>
              <a:rPr lang="nl-NL" sz="1200" dirty="0"/>
              <a:t> </a:t>
            </a:r>
            <a:r>
              <a:rPr lang="nl-NL" sz="1200" dirty="0" err="1"/>
              <a:t>required</a:t>
            </a:r>
            <a:r>
              <a:rPr lang="nl-NL" sz="1200" dirty="0"/>
              <a:t> budget.</a:t>
            </a:r>
          </a:p>
          <a:p>
            <a:endParaRPr lang="nl-NL" sz="1200" dirty="0"/>
          </a:p>
          <a:p>
            <a:r>
              <a:rPr lang="nl-NL" sz="1200" dirty="0"/>
              <a:t>Insurance company of </a:t>
            </a:r>
            <a:r>
              <a:rPr lang="nl-NL" sz="1200" dirty="0" err="1"/>
              <a:t>CompanyX</a:t>
            </a:r>
            <a:r>
              <a:rPr lang="nl-NL" sz="1200" dirty="0"/>
              <a:t> </a:t>
            </a:r>
            <a:r>
              <a:rPr lang="nl-NL" sz="1200" dirty="0" err="1"/>
              <a:t>request</a:t>
            </a:r>
            <a:r>
              <a:rPr lang="nl-NL" sz="1200" dirty="0"/>
              <a:t> a review of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dirty="0" err="1"/>
              <a:t>calculation</a:t>
            </a:r>
            <a:r>
              <a:rPr lang="nl-NL" sz="1200" dirty="0"/>
              <a:t> model </a:t>
            </a:r>
            <a:r>
              <a:rPr lang="nl-NL" sz="1200" dirty="0" err="1"/>
              <a:t>leading</a:t>
            </a:r>
            <a:r>
              <a:rPr lang="nl-NL" sz="1200" dirty="0"/>
              <a:t> </a:t>
            </a:r>
            <a:r>
              <a:rPr lang="nl-NL" sz="1200" dirty="0" err="1"/>
              <a:t>to</a:t>
            </a:r>
            <a:r>
              <a:rPr lang="nl-NL" sz="1200" dirty="0"/>
              <a:t>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dirty="0" err="1"/>
              <a:t>proposed</a:t>
            </a:r>
            <a:r>
              <a:rPr lang="nl-NL" sz="1200" dirty="0"/>
              <a:t> budget.</a:t>
            </a:r>
          </a:p>
          <a:p>
            <a:endParaRPr lang="nl-NL" sz="1200" dirty="0"/>
          </a:p>
          <a:p>
            <a:r>
              <a:rPr lang="nl-NL" sz="1200" dirty="0"/>
              <a:t>The product is a module </a:t>
            </a:r>
            <a:r>
              <a:rPr lang="nl-NL" sz="1200" dirty="0" err="1"/>
              <a:t>containing</a:t>
            </a:r>
            <a:r>
              <a:rPr lang="nl-NL" sz="1200" dirty="0"/>
              <a:t> 4 or 5 </a:t>
            </a:r>
          </a:p>
          <a:p>
            <a:pPr marL="0" indent="0">
              <a:buNone/>
            </a:pPr>
            <a:r>
              <a:rPr lang="nl-NL" sz="1200" dirty="0"/>
              <a:t>	of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dirty="0" err="1"/>
              <a:t>same</a:t>
            </a:r>
            <a:r>
              <a:rPr lang="nl-NL" sz="1200" dirty="0"/>
              <a:t> </a:t>
            </a:r>
            <a:r>
              <a:rPr lang="nl-NL" sz="1200" dirty="0" err="1"/>
              <a:t>components</a:t>
            </a:r>
            <a:r>
              <a:rPr lang="nl-NL" sz="1200" dirty="0"/>
              <a:t>.</a:t>
            </a:r>
            <a:endParaRPr lang="en-GB" sz="1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19517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en-US" sz="1980" dirty="0">
                <a:ea typeface="Verdana" pitchFamily="34" charset="0"/>
                <a:cs typeface="Verdana" pitchFamily="34" charset="0"/>
              </a:rPr>
              <a:t>2 types with possible different failure behavior.</a:t>
            </a:r>
          </a:p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endParaRPr lang="en-US" sz="1980" dirty="0">
              <a:ea typeface="Verdana" pitchFamily="34" charset="0"/>
              <a:cs typeface="Verdana" pitchFamily="34" charset="0"/>
            </a:endParaRPr>
          </a:p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en-US" sz="1980" dirty="0">
                <a:ea typeface="Verdana" pitchFamily="34" charset="0"/>
                <a:cs typeface="Verdana" pitchFamily="34" charset="0"/>
              </a:rPr>
              <a:t>Main assumptions user case</a:t>
            </a:r>
          </a:p>
          <a:p>
            <a:pPr lvl="1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en-US" sz="1540" dirty="0">
                <a:ea typeface="Verdana" pitchFamily="34" charset="0"/>
                <a:cs typeface="Verdana" pitchFamily="34" charset="0"/>
              </a:rPr>
              <a:t>Application distribution</a:t>
            </a:r>
          </a:p>
          <a:p>
            <a:pPr lvl="1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en-US" sz="1540" dirty="0">
                <a:ea typeface="Verdana" pitchFamily="34" charset="0"/>
                <a:cs typeface="Verdana" pitchFamily="34" charset="0"/>
              </a:rPr>
              <a:t>10 burning hours per day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97245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100 % of sold products will have technically failed at reference date over 37 months.</a:t>
            </a:r>
          </a:p>
          <a:p>
            <a:endParaRPr lang="en-GB" dirty="0"/>
          </a:p>
          <a:p>
            <a:r>
              <a:rPr lang="en-GB" dirty="0"/>
              <a:t>Customer return rate may be lower than technical failure forecast due to:</a:t>
            </a:r>
          </a:p>
          <a:p>
            <a:pPr lvl="1"/>
            <a:r>
              <a:rPr lang="en-GB" dirty="0"/>
              <a:t>Components can ‘recover’ after period of very low performance.</a:t>
            </a:r>
          </a:p>
          <a:p>
            <a:pPr lvl="1"/>
            <a:r>
              <a:rPr lang="en-GB" dirty="0"/>
              <a:t>Due to variation (confirmed by Weibull results) not all components in one module may fail simultaneously causing a low decrease in overall performance of the product.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7491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nl-NL" sz="1980" dirty="0" err="1">
                <a:ea typeface="Verdana" pitchFamily="34" charset="0"/>
                <a:cs typeface="Verdana" pitchFamily="34" charset="0"/>
              </a:rPr>
              <a:t>Based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on returns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from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the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field: </a:t>
            </a:r>
            <a:r>
              <a:rPr lang="nl-NL" sz="1980" i="1" dirty="0">
                <a:ea typeface="Verdana" pitchFamily="34" charset="0"/>
                <a:cs typeface="Verdana" pitchFamily="34" charset="0"/>
              </a:rPr>
              <a:t>“</a:t>
            </a:r>
            <a:r>
              <a:rPr lang="en-GB" sz="1980" i="1" dirty="0">
                <a:ea typeface="Verdana" pitchFamily="34" charset="0"/>
                <a:cs typeface="Verdana" pitchFamily="34" charset="0"/>
              </a:rPr>
              <a:t>2016-11-16_Sales and Field Return data.xls”</a:t>
            </a:r>
          </a:p>
          <a:p>
            <a:pPr lvl="1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nl-NL" sz="1540" dirty="0" err="1">
                <a:ea typeface="Verdana" pitchFamily="34" charset="0"/>
                <a:cs typeface="Verdana" pitchFamily="34" charset="0"/>
              </a:rPr>
              <a:t>Revision</a:t>
            </a:r>
            <a:r>
              <a:rPr lang="nl-NL" sz="1540" dirty="0">
                <a:ea typeface="Verdana" pitchFamily="34" charset="0"/>
                <a:cs typeface="Verdana" pitchFamily="34" charset="0"/>
              </a:rPr>
              <a:t> 1: Total </a:t>
            </a:r>
            <a:r>
              <a:rPr lang="nl-NL" sz="1540" dirty="0" err="1">
                <a:ea typeface="Verdana" pitchFamily="34" charset="0"/>
                <a:cs typeface="Verdana" pitchFamily="34" charset="0"/>
              </a:rPr>
              <a:t>sold</a:t>
            </a:r>
            <a:r>
              <a:rPr lang="nl-NL" sz="1540" dirty="0">
                <a:ea typeface="Verdana" pitchFamily="34" charset="0"/>
                <a:cs typeface="Verdana" pitchFamily="34" charset="0"/>
              </a:rPr>
              <a:t> 302.000, </a:t>
            </a:r>
            <a:r>
              <a:rPr lang="nl-NL" sz="1540" dirty="0" err="1">
                <a:ea typeface="Verdana" pitchFamily="34" charset="0"/>
                <a:cs typeface="Verdana" pitchFamily="34" charset="0"/>
              </a:rPr>
              <a:t>total</a:t>
            </a:r>
            <a:r>
              <a:rPr lang="nl-NL" sz="154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540" dirty="0" err="1">
                <a:ea typeface="Verdana" pitchFamily="34" charset="0"/>
                <a:cs typeface="Verdana" pitchFamily="34" charset="0"/>
              </a:rPr>
              <a:t>now</a:t>
            </a:r>
            <a:r>
              <a:rPr lang="nl-NL" sz="154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540" dirty="0" err="1">
                <a:ea typeface="Verdana" pitchFamily="34" charset="0"/>
                <a:cs typeface="Verdana" pitchFamily="34" charset="0"/>
              </a:rPr>
              <a:t>returned</a:t>
            </a:r>
            <a:r>
              <a:rPr lang="nl-NL" sz="1540" dirty="0">
                <a:ea typeface="Verdana" pitchFamily="34" charset="0"/>
                <a:cs typeface="Verdana" pitchFamily="34" charset="0"/>
              </a:rPr>
              <a:t> 16.250 (5%)</a:t>
            </a:r>
          </a:p>
          <a:p>
            <a:pPr lvl="1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nl-NL" sz="1540" dirty="0" err="1">
                <a:ea typeface="Verdana" pitchFamily="34" charset="0"/>
                <a:cs typeface="Verdana" pitchFamily="34" charset="0"/>
              </a:rPr>
              <a:t>Revision</a:t>
            </a:r>
            <a:r>
              <a:rPr lang="nl-NL" sz="1540" dirty="0">
                <a:ea typeface="Verdana" pitchFamily="34" charset="0"/>
                <a:cs typeface="Verdana" pitchFamily="34" charset="0"/>
              </a:rPr>
              <a:t> 2: Total </a:t>
            </a:r>
            <a:r>
              <a:rPr lang="nl-NL" sz="1540" dirty="0" err="1">
                <a:ea typeface="Verdana" pitchFamily="34" charset="0"/>
                <a:cs typeface="Verdana" pitchFamily="34" charset="0"/>
              </a:rPr>
              <a:t>sold</a:t>
            </a:r>
            <a:r>
              <a:rPr lang="nl-NL" sz="1540" dirty="0">
                <a:ea typeface="Verdana" pitchFamily="34" charset="0"/>
                <a:cs typeface="Verdana" pitchFamily="34" charset="0"/>
              </a:rPr>
              <a:t> 305.000, </a:t>
            </a:r>
            <a:r>
              <a:rPr lang="nl-NL" sz="1540" dirty="0" err="1">
                <a:ea typeface="Verdana" pitchFamily="34" charset="0"/>
                <a:cs typeface="Verdana" pitchFamily="34" charset="0"/>
              </a:rPr>
              <a:t>total</a:t>
            </a:r>
            <a:r>
              <a:rPr lang="nl-NL" sz="154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540" dirty="0" err="1">
                <a:ea typeface="Verdana" pitchFamily="34" charset="0"/>
                <a:cs typeface="Verdana" pitchFamily="34" charset="0"/>
              </a:rPr>
              <a:t>now</a:t>
            </a:r>
            <a:r>
              <a:rPr lang="nl-NL" sz="154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540" dirty="0" err="1">
                <a:ea typeface="Verdana" pitchFamily="34" charset="0"/>
                <a:cs typeface="Verdana" pitchFamily="34" charset="0"/>
              </a:rPr>
              <a:t>returned</a:t>
            </a:r>
            <a:r>
              <a:rPr lang="nl-NL" sz="1540" dirty="0">
                <a:ea typeface="Verdana" pitchFamily="34" charset="0"/>
                <a:cs typeface="Verdana" pitchFamily="34" charset="0"/>
              </a:rPr>
              <a:t> 59.750 (19%)</a:t>
            </a:r>
          </a:p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endParaRPr lang="nl-NL" sz="1980" dirty="0">
              <a:ea typeface="Verdana" pitchFamily="34" charset="0"/>
              <a:cs typeface="Verdana" pitchFamily="34" charset="0"/>
            </a:endParaRPr>
          </a:p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nl-NL" sz="1980" dirty="0">
                <a:ea typeface="Verdana" pitchFamily="34" charset="0"/>
                <a:cs typeface="Verdana" pitchFamily="34" charset="0"/>
              </a:rPr>
              <a:t>The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supplied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information is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suited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for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Crow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-AMSAA trend analyse. No exact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age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(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hours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)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to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failure are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known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,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so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no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Weibull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analysis is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possible</a:t>
            </a:r>
            <a:endParaRPr lang="nl-NL" sz="1980" dirty="0">
              <a:ea typeface="Verdana" pitchFamily="34" charset="0"/>
              <a:cs typeface="Verdana" pitchFamily="34" charset="0"/>
            </a:endParaRPr>
          </a:p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endParaRPr lang="nl-NL" sz="1980" dirty="0">
              <a:ea typeface="Verdana" pitchFamily="34" charset="0"/>
              <a:cs typeface="Verdana" pitchFamily="34" charset="0"/>
            </a:endParaRPr>
          </a:p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nl-NL" sz="1980" dirty="0">
                <a:ea typeface="Verdana" pitchFamily="34" charset="0"/>
                <a:cs typeface="Verdana" pitchFamily="34" charset="0"/>
              </a:rPr>
              <a:t>Forecast is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created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assuming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no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renewal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of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the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failures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with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the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980" dirty="0" err="1">
                <a:ea typeface="Verdana" pitchFamily="34" charset="0"/>
                <a:cs typeface="Verdana" pitchFamily="34" charset="0"/>
              </a:rPr>
              <a:t>same</a:t>
            </a:r>
            <a:r>
              <a:rPr lang="nl-NL" sz="1980" dirty="0">
                <a:ea typeface="Verdana" pitchFamily="34" charset="0"/>
                <a:cs typeface="Verdana" pitchFamily="34" charset="0"/>
              </a:rPr>
              <a:t> product.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86425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nn-NO" sz="2000" dirty="0">
                <a:ea typeface="Verdana" pitchFamily="34" charset="0"/>
                <a:cs typeface="Verdana" pitchFamily="34" charset="0"/>
              </a:rPr>
              <a:t>Break in trend at 8.786.640 months runtime </a:t>
            </a:r>
            <a:r>
              <a:rPr lang="nn-NO" sz="2000" dirty="0">
                <a:ea typeface="Verdana" pitchFamily="34" charset="0"/>
                <a:cs typeface="Verdana" pitchFamily="34" charset="0"/>
                <a:sym typeface="Wingdings" panose="05000000000000000000" pitchFamily="2" charset="2"/>
              </a:rPr>
              <a:t> </a:t>
            </a:r>
            <a:r>
              <a:rPr lang="nn-NO" sz="2000" dirty="0">
                <a:ea typeface="Verdana" pitchFamily="34" charset="0"/>
                <a:cs typeface="Verdana" pitchFamily="34" charset="0"/>
              </a:rPr>
              <a:t>ca january year X.</a:t>
            </a:r>
            <a:endParaRPr lang="nl-NL" sz="2000" dirty="0">
              <a:ea typeface="Verdana" pitchFamily="34" charset="0"/>
              <a:cs typeface="Verdana" pitchFamily="34" charset="0"/>
            </a:endParaRPr>
          </a:p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nl-NL" sz="2000" dirty="0" err="1">
                <a:ea typeface="Verdana" pitchFamily="34" charset="0"/>
                <a:cs typeface="Verdana" pitchFamily="34" charset="0"/>
              </a:rPr>
              <a:t>Beta</a:t>
            </a:r>
            <a:r>
              <a:rPr lang="nl-NL" sz="2000" dirty="0">
                <a:ea typeface="Verdana" pitchFamily="34" charset="0"/>
                <a:cs typeface="Verdana" pitchFamily="34" charset="0"/>
              </a:rPr>
              <a:t> of 1 most recent part points </a:t>
            </a:r>
            <a:r>
              <a:rPr lang="nl-NL" sz="2000" dirty="0" err="1">
                <a:ea typeface="Verdana" pitchFamily="34" charset="0"/>
                <a:cs typeface="Verdana" pitchFamily="34" charset="0"/>
              </a:rPr>
              <a:t>to</a:t>
            </a:r>
            <a:r>
              <a:rPr lang="nl-NL" sz="200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2000" dirty="0" err="1">
                <a:ea typeface="Verdana" pitchFamily="34" charset="0"/>
                <a:cs typeface="Verdana" pitchFamily="34" charset="0"/>
              </a:rPr>
              <a:t>almost</a:t>
            </a:r>
            <a:r>
              <a:rPr lang="nl-NL" sz="2000" dirty="0">
                <a:ea typeface="Verdana" pitchFamily="34" charset="0"/>
                <a:cs typeface="Verdana" pitchFamily="34" charset="0"/>
              </a:rPr>
              <a:t> constant failure </a:t>
            </a:r>
            <a:r>
              <a:rPr lang="nl-NL" sz="2000" dirty="0" err="1">
                <a:ea typeface="Verdana" pitchFamily="34" charset="0"/>
                <a:cs typeface="Verdana" pitchFamily="34" charset="0"/>
              </a:rPr>
              <a:t>rate</a:t>
            </a:r>
            <a:r>
              <a:rPr lang="nl-NL" sz="2000" dirty="0">
                <a:ea typeface="Verdana" pitchFamily="34" charset="0"/>
                <a:cs typeface="Verdana" pitchFamily="34" charset="0"/>
              </a:rPr>
              <a:t>.</a:t>
            </a:r>
          </a:p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endParaRPr lang="nl-NL" sz="2000" dirty="0">
              <a:ea typeface="Verdana" pitchFamily="34" charset="0"/>
              <a:cs typeface="Verdana" pitchFamily="34" charset="0"/>
            </a:endParaRPr>
          </a:p>
          <a:p>
            <a:pPr marL="342900" indent="-342900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buFontTx/>
              <a:buChar char="-"/>
              <a:defRPr/>
            </a:pPr>
            <a:r>
              <a:rPr lang="nl-NL" sz="2000" dirty="0">
                <a:ea typeface="Verdana" pitchFamily="34" charset="0"/>
                <a:cs typeface="Verdana" pitchFamily="34" charset="0"/>
              </a:rPr>
              <a:t>Critical </a:t>
            </a:r>
            <a:r>
              <a:rPr lang="nl-NL" sz="2000" dirty="0" err="1">
                <a:ea typeface="Verdana" pitchFamily="34" charset="0"/>
                <a:cs typeface="Verdana" pitchFamily="34" charset="0"/>
              </a:rPr>
              <a:t>customers</a:t>
            </a:r>
            <a:r>
              <a:rPr lang="nl-NL" sz="200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2000" dirty="0" err="1">
                <a:ea typeface="Verdana" pitchFamily="34" charset="0"/>
                <a:cs typeface="Verdana" pitchFamily="34" charset="0"/>
              </a:rPr>
              <a:t>early</a:t>
            </a:r>
            <a:r>
              <a:rPr lang="nl-NL" sz="200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2000" dirty="0" err="1">
                <a:ea typeface="Verdana" pitchFamily="34" charset="0"/>
                <a:cs typeface="Verdana" pitchFamily="34" charset="0"/>
              </a:rPr>
              <a:t>complains</a:t>
            </a:r>
            <a:endParaRPr lang="nl-NL" sz="2000" dirty="0">
              <a:ea typeface="Verdana" pitchFamily="34" charset="0"/>
              <a:cs typeface="Verdana" pitchFamily="34" charset="0"/>
            </a:endParaRPr>
          </a:p>
          <a:p>
            <a:pPr marL="342900" indent="-342900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buFontTx/>
              <a:buChar char="-"/>
              <a:defRPr/>
            </a:pPr>
            <a:r>
              <a:rPr lang="nl-NL" sz="2000" dirty="0" err="1">
                <a:ea typeface="Verdana" pitchFamily="34" charset="0"/>
                <a:cs typeface="Verdana" pitchFamily="34" charset="0"/>
              </a:rPr>
              <a:t>Ramping</a:t>
            </a:r>
            <a:r>
              <a:rPr lang="nl-NL" sz="2000" dirty="0">
                <a:ea typeface="Verdana" pitchFamily="34" charset="0"/>
                <a:cs typeface="Verdana" pitchFamily="34" charset="0"/>
              </a:rPr>
              <a:t> up of </a:t>
            </a:r>
            <a:r>
              <a:rPr lang="nl-NL" sz="2000" dirty="0" err="1">
                <a:ea typeface="Verdana" pitchFamily="34" charset="0"/>
                <a:cs typeface="Verdana" pitchFamily="34" charset="0"/>
              </a:rPr>
              <a:t>fleet</a:t>
            </a:r>
            <a:endParaRPr lang="nl-NL" sz="2000" dirty="0">
              <a:ea typeface="Verdana" pitchFamily="34" charset="0"/>
              <a:cs typeface="Verdana" pitchFamily="34" charset="0"/>
            </a:endParaRPr>
          </a:p>
          <a:p>
            <a:pPr marL="342900" indent="-342900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buFontTx/>
              <a:buChar char="-"/>
              <a:defRPr/>
            </a:pPr>
            <a:r>
              <a:rPr lang="nl-NL" sz="2000" dirty="0" err="1">
                <a:ea typeface="Verdana" pitchFamily="34" charset="0"/>
                <a:cs typeface="Verdana" pitchFamily="34" charset="0"/>
              </a:rPr>
              <a:t>Redesign</a:t>
            </a:r>
            <a:r>
              <a:rPr lang="nl-NL" sz="200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2000" dirty="0" err="1">
                <a:ea typeface="Verdana" pitchFamily="34" charset="0"/>
                <a:cs typeface="Verdana" pitchFamily="34" charset="0"/>
              </a:rPr>
              <a:t>implemented</a:t>
            </a:r>
            <a:r>
              <a:rPr lang="nl-NL" sz="2000" dirty="0">
                <a:ea typeface="Verdana" pitchFamily="34" charset="0"/>
                <a:cs typeface="Verdana" pitchFamily="34" charset="0"/>
              </a:rPr>
              <a:t>.</a:t>
            </a:r>
          </a:p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endParaRPr lang="nl-NL" sz="1980" dirty="0">
              <a:ea typeface="Verdana" pitchFamily="34" charset="0"/>
              <a:cs typeface="Verdana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28419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nl-NL" sz="1200" dirty="0">
                <a:ea typeface="Verdana" pitchFamily="34" charset="0"/>
                <a:cs typeface="Verdana" pitchFamily="34" charset="0"/>
              </a:rPr>
              <a:t>No </a:t>
            </a:r>
            <a:r>
              <a:rPr lang="nl-NL" sz="1200" dirty="0" err="1">
                <a:ea typeface="Verdana" pitchFamily="34" charset="0"/>
                <a:cs typeface="Verdana" pitchFamily="34" charset="0"/>
              </a:rPr>
              <a:t>renewal</a:t>
            </a:r>
            <a:r>
              <a:rPr lang="nl-NL" sz="1200" dirty="0">
                <a:ea typeface="Verdana" pitchFamily="34" charset="0"/>
                <a:cs typeface="Verdana" pitchFamily="34" charset="0"/>
              </a:rPr>
              <a:t> of </a:t>
            </a:r>
            <a:r>
              <a:rPr lang="nl-NL" sz="1200" dirty="0" err="1">
                <a:ea typeface="Verdana" pitchFamily="34" charset="0"/>
                <a:cs typeface="Verdana" pitchFamily="34" charset="0"/>
              </a:rPr>
              <a:t>the</a:t>
            </a:r>
            <a:r>
              <a:rPr lang="nl-NL" sz="120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200" dirty="0" err="1">
                <a:ea typeface="Verdana" pitchFamily="34" charset="0"/>
                <a:cs typeface="Verdana" pitchFamily="34" charset="0"/>
              </a:rPr>
              <a:t>failures</a:t>
            </a:r>
            <a:r>
              <a:rPr lang="nl-NL" sz="120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200" dirty="0" err="1">
                <a:ea typeface="Verdana" pitchFamily="34" charset="0"/>
                <a:cs typeface="Verdana" pitchFamily="34" charset="0"/>
              </a:rPr>
              <a:t>with</a:t>
            </a:r>
            <a:r>
              <a:rPr lang="nl-NL" sz="120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200" dirty="0" err="1">
                <a:ea typeface="Verdana" pitchFamily="34" charset="0"/>
                <a:cs typeface="Verdana" pitchFamily="34" charset="0"/>
              </a:rPr>
              <a:t>the</a:t>
            </a:r>
            <a:r>
              <a:rPr lang="nl-NL" sz="120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200" dirty="0" err="1">
                <a:ea typeface="Verdana" pitchFamily="34" charset="0"/>
                <a:cs typeface="Verdana" pitchFamily="34" charset="0"/>
              </a:rPr>
              <a:t>same</a:t>
            </a:r>
            <a:r>
              <a:rPr lang="nl-NL" sz="1200" dirty="0">
                <a:ea typeface="Verdana" pitchFamily="34" charset="0"/>
                <a:cs typeface="Verdana" pitchFamily="34" charset="0"/>
              </a:rPr>
              <a:t> product.</a:t>
            </a:r>
          </a:p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nl-NL" sz="1200" dirty="0" err="1">
                <a:ea typeface="Verdana" pitchFamily="34" charset="0"/>
                <a:cs typeface="Verdana" pitchFamily="34" charset="0"/>
              </a:rPr>
              <a:t>Forecasts</a:t>
            </a:r>
            <a:r>
              <a:rPr lang="nl-NL" sz="120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200" dirty="0" err="1">
                <a:ea typeface="Verdana" pitchFamily="34" charset="0"/>
                <a:cs typeface="Verdana" pitchFamily="34" charset="0"/>
              </a:rPr>
              <a:t>for</a:t>
            </a:r>
            <a:r>
              <a:rPr lang="nl-NL" sz="120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200" dirty="0" err="1">
                <a:ea typeface="Verdana" pitchFamily="34" charset="0"/>
                <a:cs typeface="Verdana" pitchFamily="34" charset="0"/>
              </a:rPr>
              <a:t>reference</a:t>
            </a:r>
            <a:r>
              <a:rPr lang="nl-NL" sz="1200" dirty="0">
                <a:ea typeface="Verdana" pitchFamily="34" charset="0"/>
                <a:cs typeface="Verdana" pitchFamily="34" charset="0"/>
              </a:rPr>
              <a:t> date is </a:t>
            </a:r>
            <a:r>
              <a:rPr lang="nl-NL" sz="1200" dirty="0" err="1">
                <a:ea typeface="Verdana" pitchFamily="34" charset="0"/>
                <a:cs typeface="Verdana" pitchFamily="34" charset="0"/>
              </a:rPr>
              <a:t>an</a:t>
            </a:r>
            <a:r>
              <a:rPr lang="nl-NL" sz="1200" dirty="0">
                <a:ea typeface="Verdana" pitchFamily="34" charset="0"/>
                <a:cs typeface="Verdana" pitchFamily="34" charset="0"/>
              </a:rPr>
              <a:t> </a:t>
            </a:r>
            <a:r>
              <a:rPr lang="nl-NL" sz="1200" dirty="0" err="1">
                <a:ea typeface="Verdana" pitchFamily="34" charset="0"/>
                <a:cs typeface="Verdana" pitchFamily="34" charset="0"/>
              </a:rPr>
              <a:t>additional</a:t>
            </a:r>
            <a:r>
              <a:rPr lang="nl-NL" sz="1200" dirty="0">
                <a:ea typeface="Verdana" pitchFamily="34" charset="0"/>
                <a:cs typeface="Verdana" pitchFamily="34" charset="0"/>
              </a:rPr>
              <a:t> ca 10.000 </a:t>
            </a:r>
            <a:r>
              <a:rPr lang="nl-NL" sz="1200" dirty="0" err="1">
                <a:ea typeface="Verdana" pitchFamily="34" charset="0"/>
                <a:cs typeface="Verdana" pitchFamily="34" charset="0"/>
              </a:rPr>
              <a:t>failures</a:t>
            </a:r>
            <a:r>
              <a:rPr lang="nl-NL" sz="1200" dirty="0">
                <a:ea typeface="Verdana" pitchFamily="34" charset="0"/>
                <a:cs typeface="Verdana" pitchFamily="34" charset="0"/>
              </a:rPr>
              <a:t>. </a:t>
            </a:r>
          </a:p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nl-NL" sz="1200" dirty="0">
                <a:ea typeface="Verdana" pitchFamily="34" charset="0"/>
                <a:cs typeface="Verdana" pitchFamily="34" charset="0"/>
              </a:rPr>
              <a:t>Total </a:t>
            </a:r>
            <a:r>
              <a:rPr lang="nl-NL" sz="1200" dirty="0" err="1">
                <a:ea typeface="Verdana" pitchFamily="34" charset="0"/>
                <a:cs typeface="Verdana" pitchFamily="34" charset="0"/>
              </a:rPr>
              <a:t>becomes</a:t>
            </a:r>
            <a:r>
              <a:rPr lang="nl-NL" sz="1200" dirty="0">
                <a:ea typeface="Verdana" pitchFamily="34" charset="0"/>
                <a:cs typeface="Verdana" pitchFamily="34" charset="0"/>
              </a:rPr>
              <a:t> 26.250, </a:t>
            </a:r>
            <a:r>
              <a:rPr lang="nl-NL" sz="1200" dirty="0" err="1">
                <a:ea typeface="Verdana" pitchFamily="34" charset="0"/>
                <a:cs typeface="Verdana" pitchFamily="34" charset="0"/>
              </a:rPr>
              <a:t>which</a:t>
            </a:r>
            <a:r>
              <a:rPr lang="nl-NL" sz="1200" dirty="0">
                <a:ea typeface="Verdana" pitchFamily="34" charset="0"/>
                <a:cs typeface="Verdana" pitchFamily="34" charset="0"/>
              </a:rPr>
              <a:t> is 8,7%</a:t>
            </a:r>
            <a:r>
              <a:rPr lang="nl-NL" sz="1200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nl-NL" sz="1200" dirty="0">
                <a:ea typeface="Verdana" pitchFamily="34" charset="0"/>
                <a:cs typeface="Verdana" pitchFamily="34" charset="0"/>
              </a:rPr>
              <a:t>of </a:t>
            </a:r>
            <a:r>
              <a:rPr lang="nl-NL" sz="1200" dirty="0" err="1">
                <a:ea typeface="Verdana" pitchFamily="34" charset="0"/>
                <a:cs typeface="Verdana" pitchFamily="34" charset="0"/>
              </a:rPr>
              <a:t>installed</a:t>
            </a:r>
            <a:r>
              <a:rPr lang="nl-NL" sz="1200" dirty="0">
                <a:ea typeface="Verdana" pitchFamily="34" charset="0"/>
                <a:cs typeface="Verdana" pitchFamily="34" charset="0"/>
              </a:rPr>
              <a:t> base type 1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20320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en-US" sz="1200" dirty="0">
                <a:ea typeface="Verdana" pitchFamily="34" charset="0"/>
                <a:cs typeface="Verdana" pitchFamily="34" charset="0"/>
              </a:rPr>
              <a:t>Costs estimation based on current received field data of </a:t>
            </a:r>
            <a:r>
              <a:rPr lang="en-US" sz="1200" dirty="0" err="1">
                <a:ea typeface="Verdana" pitchFamily="34" charset="0"/>
                <a:cs typeface="Verdana" pitchFamily="34" charset="0"/>
              </a:rPr>
              <a:t>CompanyX</a:t>
            </a:r>
            <a:r>
              <a:rPr lang="en-US" sz="1200" dirty="0">
                <a:ea typeface="Verdana" pitchFamily="34" charset="0"/>
                <a:cs typeface="Verdana" pitchFamily="34" charset="0"/>
              </a:rPr>
              <a:t> is 36% lower than cost estimation from the </a:t>
            </a:r>
            <a:r>
              <a:rPr lang="en-US" sz="1200" dirty="0" err="1">
                <a:ea typeface="Verdana" pitchFamily="34" charset="0"/>
                <a:cs typeface="Verdana" pitchFamily="34" charset="0"/>
              </a:rPr>
              <a:t>CompanyX</a:t>
            </a:r>
            <a:endParaRPr lang="en-US" sz="1200" dirty="0">
              <a:ea typeface="Verdana" pitchFamily="34" charset="0"/>
              <a:cs typeface="Verdana" pitchFamily="34" charset="0"/>
            </a:endParaRPr>
          </a:p>
          <a:p>
            <a:pPr marL="0" indent="0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1200" dirty="0">
                <a:ea typeface="Verdana" pitchFamily="34" charset="0"/>
                <a:cs typeface="Verdana" pitchFamily="34" charset="0"/>
                <a:sym typeface="Wingdings" panose="05000000000000000000" pitchFamily="2" charset="2"/>
              </a:rPr>
              <a:t>	 </a:t>
            </a:r>
            <a:r>
              <a:rPr lang="en-US" sz="1200" dirty="0">
                <a:solidFill>
                  <a:schemeClr val="accent2"/>
                </a:solidFill>
                <a:ea typeface="Verdana" pitchFamily="34" charset="0"/>
                <a:cs typeface="Verdana" pitchFamily="34" charset="0"/>
              </a:rPr>
              <a:t>Reserved budget seems to be sufficient</a:t>
            </a:r>
          </a:p>
          <a:p>
            <a:pPr marL="0" indent="0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buNone/>
              <a:defRPr/>
            </a:pPr>
            <a:endParaRPr lang="nl-NL" sz="1200" dirty="0">
              <a:ea typeface="Verdana" pitchFamily="34" charset="0"/>
              <a:cs typeface="Verdana" pitchFamily="34" charset="0"/>
            </a:endParaRPr>
          </a:p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en-US" sz="1200" dirty="0">
                <a:ea typeface="Verdana" pitchFamily="34" charset="0"/>
                <a:cs typeface="Verdana" pitchFamily="34" charset="0"/>
              </a:rPr>
              <a:t>A new break in trend in returns may cause the failure and cost forecast to change</a:t>
            </a:r>
          </a:p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endParaRPr lang="en-US" sz="1200" dirty="0">
              <a:ea typeface="Verdana" pitchFamily="34" charset="0"/>
              <a:cs typeface="Verdana" pitchFamily="34" charset="0"/>
            </a:endParaRPr>
          </a:p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en-US" sz="1200" dirty="0">
                <a:ea typeface="Verdana" pitchFamily="34" charset="0"/>
                <a:cs typeface="Verdana" pitchFamily="34" charset="0"/>
              </a:rPr>
              <a:t>No reason to believe failures will stop at reference date 37 months from now.</a:t>
            </a:r>
          </a:p>
          <a:p>
            <a:pPr marL="0" indent="0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1200" dirty="0">
                <a:ea typeface="Verdana" pitchFamily="34" charset="0"/>
                <a:cs typeface="Verdana" pitchFamily="34" charset="0"/>
                <a:sym typeface="Wingdings" panose="05000000000000000000" pitchFamily="2" charset="2"/>
              </a:rPr>
              <a:t>	 </a:t>
            </a:r>
            <a:r>
              <a:rPr lang="en-US" sz="1200" dirty="0">
                <a:solidFill>
                  <a:schemeClr val="accent2"/>
                </a:solidFill>
                <a:ea typeface="Verdana" pitchFamily="34" charset="0"/>
                <a:cs typeface="Verdana" pitchFamily="34" charset="0"/>
              </a:rPr>
              <a:t>Additional budget/actions may be required for period</a:t>
            </a:r>
          </a:p>
          <a:p>
            <a:pPr marL="0" indent="0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1200" dirty="0">
                <a:solidFill>
                  <a:schemeClr val="accent2"/>
                </a:solidFill>
                <a:ea typeface="Verdana" pitchFamily="34" charset="0"/>
                <a:cs typeface="Verdana" pitchFamily="34" charset="0"/>
              </a:rPr>
              <a:t>	    after 5 year Warranty</a:t>
            </a:r>
          </a:p>
          <a:p>
            <a:endParaRPr lang="nl-NL" dirty="0"/>
          </a:p>
          <a:p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conclude</a:t>
            </a:r>
            <a:r>
              <a:rPr lang="nl-NL" dirty="0"/>
              <a:t> we have </a:t>
            </a:r>
            <a:r>
              <a:rPr lang="nl-NL" dirty="0" err="1"/>
              <a:t>seen</a:t>
            </a:r>
            <a:r>
              <a:rPr lang="nl-NL" dirty="0"/>
              <a:t> 3 different cases: </a:t>
            </a:r>
            <a:r>
              <a:rPr lang="nl-NL" dirty="0" err="1"/>
              <a:t>Bladiebladiebla</a:t>
            </a:r>
            <a:endParaRPr lang="nl-NL" dirty="0"/>
          </a:p>
          <a:p>
            <a:r>
              <a:rPr lang="en-US" altLang="en-US" dirty="0"/>
              <a:t>Different application</a:t>
            </a:r>
          </a:p>
          <a:p>
            <a:r>
              <a:rPr lang="en-US" altLang="en-US" dirty="0"/>
              <a:t>Dirty data</a:t>
            </a:r>
          </a:p>
          <a:p>
            <a:r>
              <a:rPr lang="en-US" altLang="en-US" dirty="0"/>
              <a:t>Insights, decisions</a:t>
            </a:r>
          </a:p>
          <a:p>
            <a:endParaRPr lang="nl-NL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95117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Relatively quick, simple, save your data when it seems to be too dirty or not interesting.</a:t>
            </a:r>
          </a:p>
          <a:p>
            <a:endParaRPr lang="en-US" altLang="en-US" dirty="0">
              <a:solidFill>
                <a:srgbClr val="FF0000"/>
              </a:solidFill>
            </a:endParaRPr>
          </a:p>
          <a:p>
            <a:r>
              <a:rPr lang="en-US" altLang="en-US" dirty="0">
                <a:solidFill>
                  <a:srgbClr val="FF0000"/>
                </a:solidFill>
              </a:rPr>
              <a:t>Relatively simple </a:t>
            </a:r>
            <a:r>
              <a:rPr lang="en-US" altLang="en-US" dirty="0" err="1">
                <a:solidFill>
                  <a:srgbClr val="FF0000"/>
                </a:solidFill>
              </a:rPr>
              <a:t>methodoly</a:t>
            </a:r>
            <a:r>
              <a:rPr lang="en-US" altLang="en-US" dirty="0">
                <a:solidFill>
                  <a:srgbClr val="FF0000"/>
                </a:solidFill>
              </a:rPr>
              <a:t> can a very </a:t>
            </a:r>
            <a:r>
              <a:rPr lang="en-US" altLang="en-US" dirty="0" err="1">
                <a:solidFill>
                  <a:srgbClr val="FF0000"/>
                </a:solidFill>
              </a:rPr>
              <a:t>usefull</a:t>
            </a:r>
            <a:r>
              <a:rPr lang="en-US" altLang="en-US" dirty="0">
                <a:solidFill>
                  <a:srgbClr val="FF0000"/>
                </a:solidFill>
              </a:rPr>
              <a:t> tool in you engineering toolbox</a:t>
            </a:r>
          </a:p>
          <a:p>
            <a:endParaRPr lang="en-US" altLang="en-US" dirty="0">
              <a:solidFill>
                <a:srgbClr val="FF0000"/>
              </a:solidFill>
            </a:endParaRPr>
          </a:p>
          <a:p>
            <a:r>
              <a:rPr lang="en-US" altLang="en-US" dirty="0">
                <a:solidFill>
                  <a:srgbClr val="FF0000"/>
                </a:solidFill>
              </a:rPr>
              <a:t>Can bring valuable insight in your seamlessly unusable dirty data.</a:t>
            </a:r>
          </a:p>
          <a:p>
            <a:endParaRPr lang="en-US" altLang="en-US" dirty="0">
              <a:solidFill>
                <a:srgbClr val="FF0000"/>
              </a:solidFill>
            </a:endParaRPr>
          </a:p>
          <a:p>
            <a:r>
              <a:rPr lang="en-US" altLang="en-US" dirty="0">
                <a:solidFill>
                  <a:srgbClr val="FF0000"/>
                </a:solidFill>
              </a:rPr>
              <a:t>To cut short:  Always handy to have on board!</a:t>
            </a:r>
          </a:p>
          <a:p>
            <a:endParaRPr lang="en-US" altLang="en-US" dirty="0">
              <a:solidFill>
                <a:srgbClr val="FF0000"/>
              </a:solidFill>
            </a:endParaRPr>
          </a:p>
          <a:p>
            <a:r>
              <a:rPr lang="en-US" altLang="en-US" dirty="0">
                <a:solidFill>
                  <a:srgbClr val="FF0000"/>
                </a:solidFill>
              </a:rPr>
              <a:t>TBD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78868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3">
            <a:extLst>
              <a:ext uri="{FF2B5EF4-FFF2-40B4-BE49-F238E27FC236}">
                <a16:creationId xmlns:a16="http://schemas.microsoft.com/office/drawing/2014/main" xmlns="" id="{F8D15CB7-679F-486A-8B77-11F54B68EA0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00" b="0"/>
              <a:t>Presenters Name</a:t>
            </a:r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xmlns="" id="{1B48376B-D240-4C30-8E55-A76076E144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xmlns="" id="{C67B335B-1749-4960-9CE6-891A7C5C11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3" tIns="46441" rIns="92883" bIns="46441"/>
          <a:lstStyle/>
          <a:p>
            <a:pPr eaLnBrk="1" hangingPunct="1"/>
            <a:endParaRPr lang="en-GB" altLang="en-US" sz="1100">
              <a:latin typeface="Arial" panose="020B0604020202020204" pitchFamily="34" charset="0"/>
            </a:endParaRPr>
          </a:p>
        </p:txBody>
      </p:sp>
      <p:sp>
        <p:nvSpPr>
          <p:cNvPr id="102405" name="Tijdelijke aanduiding voor dianummer 1">
            <a:extLst>
              <a:ext uri="{FF2B5EF4-FFF2-40B4-BE49-F238E27FC236}">
                <a16:creationId xmlns:a16="http://schemas.microsoft.com/office/drawing/2014/main" xmlns="" id="{9F80E862-DD9C-478E-8E45-E1A3508FEB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00"/>
              <a:t>Page  </a:t>
            </a:r>
            <a:fld id="{7BDD018E-6463-4FC2-8F31-DDFF225D8BD6}" type="slidenum">
              <a:rPr lang="en-US" altLang="en-US" sz="1000"/>
              <a:pPr/>
              <a:t>34</a:t>
            </a:fld>
            <a:endParaRPr lang="en-US" altLang="en-US" sz="1000"/>
          </a:p>
        </p:txBody>
      </p:sp>
      <p:sp>
        <p:nvSpPr>
          <p:cNvPr id="102406" name="Tijdelijke aanduiding voor koptekst 2">
            <a:extLst>
              <a:ext uri="{FF2B5EF4-FFF2-40B4-BE49-F238E27FC236}">
                <a16:creationId xmlns:a16="http://schemas.microsoft.com/office/drawing/2014/main" xmlns="" id="{D7BB541F-6A07-4657-9C3A-BF7AADF19F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8688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00"/>
              <a:t>TX-SX: 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573244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0" y="0"/>
            <a:ext cx="10058400" cy="1234440"/>
          </a:xfrm>
          <a:prstGeom prst="rect">
            <a:avLst/>
          </a:prstGeom>
          <a:solidFill>
            <a:srgbClr val="EBEBED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1234441"/>
          </a:xfrm>
          <a:prstGeom prst="rect">
            <a:avLst/>
          </a:prstGeom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28600" y="2118360"/>
            <a:ext cx="9601199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lvl1pPr defTabSz="1019175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019175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019175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019175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019175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800" dirty="0">
                <a:solidFill>
                  <a:srgbClr val="3F505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[Red/Blue/Green] Track, Session #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hidden">
          <a:xfrm>
            <a:off x="347472" y="45720"/>
            <a:ext cx="1600200" cy="30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1019175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019175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019175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019175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019175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Current Time: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228601" y="1371600"/>
            <a:ext cx="9601199" cy="64008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ctr"/>
          <a:lstStyle>
            <a:lvl1pPr defTabSz="1019175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019175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019175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019175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019175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4000" b="0" dirty="0">
                <a:solidFill>
                  <a:srgbClr val="3F505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2018 ARDC Europe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571500" y="2846388"/>
            <a:ext cx="8915400" cy="1752245"/>
          </a:xfrm>
        </p:spPr>
        <p:txBody>
          <a:bodyPr/>
          <a:lstStyle>
            <a:lvl1pPr algn="ctr"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4838" y="4630696"/>
            <a:ext cx="8848725" cy="1422400"/>
          </a:xfrm>
          <a:ln w="9525"/>
          <a:effectLst/>
        </p:spPr>
        <p:txBody>
          <a:bodyPr lIns="102565" tIns="51284" rIns="102565" bIns="51284"/>
          <a:lstStyle>
            <a:lvl1pPr marL="0" indent="0" algn="ctr">
              <a:buFont typeface="Wingdings" pitchFamily="2" charset="2"/>
              <a:buNone/>
              <a:defRPr sz="3400"/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42048"/>
            <a:ext cx="10058400" cy="530352"/>
          </a:xfrm>
          <a:prstGeom prst="rect">
            <a:avLst/>
          </a:prstGeom>
        </p:spPr>
      </p:pic>
      <p:sp>
        <p:nvSpPr>
          <p:cNvPr id="2" name="fl"/>
          <p:cNvSpPr txBox="1"/>
          <p:nvPr/>
        </p:nvSpPr>
        <p:spPr>
          <a:xfrm>
            <a:off x="0" y="7560310"/>
            <a:ext cx="10058400" cy="24237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endParaRPr lang="en-US" sz="975" b="0" i="0" u="none" baseline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764792" y="73152"/>
            <a:ext cx="1981200" cy="30067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A39F35AC-5C7D-4B4D-8CB1-72939614FB5F}" type="datetime13">
              <a:rPr lang="en-US" altLang="en-US" smtClean="0"/>
              <a:pPr/>
              <a:t>10:06:23 AM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706850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625" y="173038"/>
            <a:ext cx="8512175" cy="103663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81994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121136841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10058400" cy="1234440"/>
          </a:xfrm>
          <a:prstGeom prst="rect">
            <a:avLst/>
          </a:prstGeom>
          <a:solidFill>
            <a:srgbClr val="EBEBED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74626" y="173038"/>
            <a:ext cx="8512172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4624" y="1381125"/>
            <a:ext cx="9692640" cy="5934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</p:spPr>
        <p:txBody>
          <a:bodyPr vert="horz" wrap="square" lIns="101858" tIns="50929" rIns="101858" bIns="509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7494588"/>
            <a:ext cx="10058400" cy="277812"/>
          </a:xfrm>
          <a:prstGeom prst="rect">
            <a:avLst/>
          </a:prstGeom>
          <a:solidFill>
            <a:srgbClr val="3F505D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1418" tIns="45710" rIns="91418" bIns="45710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" y="7494588"/>
            <a:ext cx="5294376" cy="277812"/>
          </a:xfrm>
          <a:prstGeom prst="rect">
            <a:avLst/>
          </a:prstGeom>
          <a:solidFill>
            <a:srgbClr val="73A33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1418" tIns="45710" rIns="91418" bIns="45710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 b="1" dirty="0">
                <a:solidFill>
                  <a:schemeClr val="tx1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Dorien Lutgendorf, Holland-Innovative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321040" y="7494588"/>
            <a:ext cx="1737360" cy="277812"/>
          </a:xfrm>
          <a:prstGeom prst="rect">
            <a:avLst/>
          </a:prstGeom>
          <a:solidFill>
            <a:srgbClr val="73A33F"/>
          </a:solidFill>
          <a:ln w="12700">
            <a:noFill/>
            <a:miter lim="800000"/>
            <a:headEnd type="none" w="sm" len="sm"/>
            <a:tailEnd type="none" w="sm" len="sm"/>
          </a:ln>
          <a:extLst/>
        </p:spPr>
        <p:txBody>
          <a:bodyPr wrap="none" lIns="91418" tIns="45710" rIns="91418" bIns="45710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 b="1" dirty="0">
                <a:solidFill>
                  <a:schemeClr val="tx1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Slide Number: </a:t>
            </a:r>
            <a:fld id="{F30825BB-F6A0-4BFC-801D-AACF0B50F8BE}" type="slidenum">
              <a:rPr lang="en-US" altLang="en-US" sz="1200" b="1" smtClean="0">
                <a:solidFill>
                  <a:schemeClr val="tx1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pPr algn="ctr" eaLnBrk="1" hangingPunct="1">
                <a:defRPr/>
              </a:pPr>
              <a:t>‹nr.›</a:t>
            </a:fld>
            <a:endParaRPr lang="en-US" altLang="en-US" sz="1200" b="1" dirty="0">
              <a:solidFill>
                <a:schemeClr val="tx1"/>
              </a:solidFill>
              <a:latin typeface="Calibri Light" panose="020F03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6855079" y="7494588"/>
            <a:ext cx="1444752" cy="277812"/>
          </a:xfrm>
          <a:prstGeom prst="rect">
            <a:avLst/>
          </a:prstGeom>
          <a:solidFill>
            <a:srgbClr val="73A33F"/>
          </a:solidFill>
          <a:ln w="12700">
            <a:noFill/>
            <a:miter lim="800000"/>
            <a:headEnd type="none" w="sm" len="sm"/>
            <a:tailEnd type="none" w="sm" len="sm"/>
          </a:ln>
          <a:extLst/>
        </p:spPr>
        <p:txBody>
          <a:bodyPr wrap="none" lIns="91418" tIns="45710" rIns="91418" bIns="45710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 b="1" dirty="0">
                <a:solidFill>
                  <a:schemeClr val="tx1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Session #</a:t>
            </a: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5321808" y="7494588"/>
            <a:ext cx="1508760" cy="277812"/>
          </a:xfrm>
          <a:prstGeom prst="rect">
            <a:avLst/>
          </a:prstGeom>
          <a:solidFill>
            <a:srgbClr val="73A33F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91418" tIns="45710" rIns="91418" bIns="45710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 b="1" dirty="0">
                <a:solidFill>
                  <a:schemeClr val="tx1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Red Track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0" y="7391400"/>
            <a:ext cx="10058400" cy="30228"/>
          </a:xfrm>
          <a:prstGeom prst="rect">
            <a:avLst/>
          </a:prstGeom>
          <a:solidFill>
            <a:srgbClr val="19A6D6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0" y="1204212"/>
            <a:ext cx="10058400" cy="30228"/>
          </a:xfrm>
          <a:prstGeom prst="rect">
            <a:avLst/>
          </a:prstGeom>
          <a:solidFill>
            <a:srgbClr val="73A33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797" y="0"/>
            <a:ext cx="1371603" cy="1234443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xmlns="" id="{EEBD5916-3D02-48BC-840A-8E714852DC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4063" y="7204075"/>
            <a:ext cx="2262187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AF084-C289-4795-9F69-A5ADD7B3DE55}" type="slidenum">
              <a:rPr lang="en-GB" smtClean="0"/>
              <a:t>‹nr.›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83" r:id="rId3"/>
  </p:sldLayoutIdLst>
  <p:transition/>
  <p:hf sldNum="0" hdr="0" ftr="0"/>
  <p:txStyles>
    <p:titleStyle>
      <a:lvl1pPr algn="l" defTabSz="1019175" rtl="0" eaLnBrk="1" fontAlgn="base" hangingPunct="1">
        <a:spcBef>
          <a:spcPct val="0"/>
        </a:spcBef>
        <a:spcAft>
          <a:spcPct val="0"/>
        </a:spcAft>
        <a:defRPr sz="4200" b="0" i="0" u="none">
          <a:solidFill>
            <a:srgbClr val="3F505D"/>
          </a:solidFill>
          <a:effectLst/>
          <a:latin typeface="+mj-lt"/>
          <a:ea typeface="+mj-ea"/>
          <a:cs typeface="+mj-cs"/>
        </a:defRPr>
      </a:lvl1pPr>
      <a:lvl2pPr algn="l" defTabSz="1019175" rtl="0" eaLnBrk="1" fontAlgn="base" hangingPunct="1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defTabSz="1019175" rtl="0" eaLnBrk="1" fontAlgn="base" hangingPunct="1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defTabSz="1019175" rtl="0" eaLnBrk="1" fontAlgn="base" hangingPunct="1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defTabSz="1019175" rtl="0" eaLnBrk="1" fontAlgn="base" hangingPunct="1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defTabSz="1019175" rtl="0" eaLnBrk="1" fontAlgn="base" hangingPunct="1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defTabSz="1019175" rtl="0" eaLnBrk="1" fontAlgn="base" hangingPunct="1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defTabSz="1019175" rtl="0" eaLnBrk="1" fontAlgn="base" hangingPunct="1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defTabSz="1019175" rtl="0" eaLnBrk="1" fontAlgn="base" hangingPunct="1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82588" indent="-382588" algn="l" defTabSz="1019175" rtl="0" eaLnBrk="1" fontAlgn="base" hangingPunct="1">
        <a:spcBef>
          <a:spcPct val="20000"/>
        </a:spcBef>
        <a:spcAft>
          <a:spcPct val="0"/>
        </a:spcAft>
        <a:buClr>
          <a:srgbClr val="73A33F"/>
        </a:buClr>
        <a:buSzPct val="80000"/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317500" algn="l" defTabSz="1019175" rtl="0" eaLnBrk="1" fontAlgn="base" hangingPunct="1">
        <a:spcBef>
          <a:spcPct val="20000"/>
        </a:spcBef>
        <a:spcAft>
          <a:spcPct val="0"/>
        </a:spcAft>
        <a:buClr>
          <a:srgbClr val="73A33F"/>
        </a:buClr>
        <a:buSzPct val="8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273175" indent="-254000" algn="l" defTabSz="1019175" rtl="0" eaLnBrk="1" fontAlgn="base" hangingPunct="1">
        <a:spcBef>
          <a:spcPct val="20000"/>
        </a:spcBef>
        <a:spcAft>
          <a:spcPct val="0"/>
        </a:spcAft>
        <a:buClr>
          <a:srgbClr val="73A33F"/>
        </a:buClr>
        <a:buSzPct val="8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782763" indent="-254000" algn="l" defTabSz="1019175" rtl="0" eaLnBrk="1" fontAlgn="base" hangingPunct="1">
        <a:spcBef>
          <a:spcPct val="20000"/>
        </a:spcBef>
        <a:spcAft>
          <a:spcPct val="0"/>
        </a:spcAft>
        <a:buClr>
          <a:srgbClr val="73A33F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292350" indent="-254000" algn="l" defTabSz="1019175" rtl="0" eaLnBrk="1" fontAlgn="base" hangingPunct="1">
        <a:spcBef>
          <a:spcPct val="20000"/>
        </a:spcBef>
        <a:spcAft>
          <a:spcPct val="0"/>
        </a:spcAft>
        <a:buClr>
          <a:srgbClr val="73A33F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749550" indent="-254000" algn="l" defTabSz="1019175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6pPr>
      <a:lvl7pPr marL="3206750" indent="-254000" algn="l" defTabSz="1019175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7pPr>
      <a:lvl8pPr marL="3663950" indent="-254000" algn="l" defTabSz="1019175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8pPr>
      <a:lvl9pPr marL="4121150" indent="-254000" algn="l" defTabSz="1019175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lland-innovative.nl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mailto:dorien.Lutgendorf@Holland-innovative.nl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47782" y="2846388"/>
            <a:ext cx="9707418" cy="1752245"/>
          </a:xfrm>
        </p:spPr>
        <p:txBody>
          <a:bodyPr/>
          <a:lstStyle/>
          <a:p>
            <a:r>
              <a:rPr lang="en-US" dirty="0"/>
              <a:t>The power of Crow-AMSAA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47782" y="4630696"/>
            <a:ext cx="9707418" cy="1422400"/>
          </a:xfrm>
        </p:spPr>
        <p:txBody>
          <a:bodyPr/>
          <a:lstStyle/>
          <a:p>
            <a:pPr lvl="0"/>
            <a:r>
              <a:rPr lang="en-US" altLang="en-US" sz="4200" dirty="0">
                <a:solidFill>
                  <a:srgbClr val="3F505D"/>
                </a:solidFill>
                <a:latin typeface="+mj-lt"/>
                <a:ea typeface="+mj-ea"/>
                <a:cs typeface="+mj-cs"/>
              </a:rPr>
              <a:t>Dorien Lutgendorf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12:40:11 PM</a:t>
            </a:r>
            <a:endParaRPr lang="en-US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7472" y="428625"/>
            <a:ext cx="5944776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Begins at: 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X:XX AM,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XXXday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June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Xth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xmlns="" id="{C7EBAF62-52BE-4D14-9171-E5DE6B84A6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968" y="5839736"/>
            <a:ext cx="954532" cy="129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720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‘Dirty’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/>
          </a:p>
          <a:p>
            <a:endParaRPr lang="en-US" altLang="en-US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FD4C6BE8-8FC3-42C0-987F-7751411064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472" y="1899285"/>
            <a:ext cx="7069455" cy="473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822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b="1" dirty="0"/>
              <a:t>Case 1 </a:t>
            </a:r>
            <a:r>
              <a:rPr lang="en-US" altLang="en-US" dirty="0"/>
              <a:t>					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nl-NL" dirty="0"/>
              <a:t>Performance of a End-Of-Line Tester</a:t>
            </a:r>
            <a:r>
              <a:rPr lang="en-US" altLang="en-US" dirty="0"/>
              <a:t>			</a:t>
            </a:r>
          </a:p>
          <a:p>
            <a:pPr marL="0" indent="0">
              <a:buNone/>
            </a:pPr>
            <a:r>
              <a:rPr lang="en-US" altLang="en-US" b="1" dirty="0"/>
              <a:t>Case 2 </a:t>
            </a:r>
            <a:r>
              <a:rPr lang="en-US" altLang="en-US" dirty="0"/>
              <a:t>						</a:t>
            </a:r>
          </a:p>
          <a:p>
            <a:pPr marL="0" indent="0">
              <a:buNone/>
            </a:pPr>
            <a:r>
              <a:rPr lang="nl-NL" dirty="0"/>
              <a:t>	Planning of a </a:t>
            </a:r>
            <a:r>
              <a:rPr lang="nl-NL" dirty="0" err="1"/>
              <a:t>revision</a:t>
            </a:r>
            <a:r>
              <a:rPr lang="nl-NL" dirty="0"/>
              <a:t> of </a:t>
            </a:r>
            <a:r>
              <a:rPr lang="nl-NL" dirty="0" err="1"/>
              <a:t>furnace</a:t>
            </a:r>
            <a:r>
              <a:rPr lang="nl-NL" dirty="0"/>
              <a:t> </a:t>
            </a:r>
            <a:r>
              <a:rPr lang="nl-NL" dirty="0" err="1"/>
              <a:t>installation</a:t>
            </a:r>
            <a:endParaRPr lang="nl-NL" dirty="0"/>
          </a:p>
          <a:p>
            <a:pPr marL="0" indent="0">
              <a:buNone/>
            </a:pPr>
            <a:r>
              <a:rPr lang="nl-NL" altLang="en-US" b="1" dirty="0"/>
              <a:t>C</a:t>
            </a:r>
            <a:r>
              <a:rPr lang="en-US" altLang="en-US" b="1" dirty="0" err="1"/>
              <a:t>ase</a:t>
            </a:r>
            <a:r>
              <a:rPr lang="en-US" altLang="en-US" b="1" dirty="0"/>
              <a:t> 3 </a:t>
            </a:r>
            <a:r>
              <a:rPr lang="en-US" altLang="en-US" dirty="0"/>
              <a:t>					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GB" dirty="0"/>
              <a:t>Field replacement costs forecast verification</a:t>
            </a:r>
          </a:p>
          <a:p>
            <a:pPr marL="0" indent="0">
              <a:buNone/>
            </a:pPr>
            <a:endParaRPr lang="nl-NL" altLang="en-US" dirty="0"/>
          </a:p>
          <a:p>
            <a:pPr marL="0" indent="0">
              <a:buNone/>
            </a:pPr>
            <a:r>
              <a:rPr lang="nl-NL" altLang="en-US" dirty="0"/>
              <a:t>	</a:t>
            </a:r>
            <a:r>
              <a:rPr lang="en-GB" altLang="en-US" dirty="0"/>
              <a:t>	</a:t>
            </a:r>
            <a:endParaRPr lang="en-US" alt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530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>
            <a:extLst>
              <a:ext uri="{FF2B5EF4-FFF2-40B4-BE49-F238E27FC236}">
                <a16:creationId xmlns:a16="http://schemas.microsoft.com/office/drawing/2014/main" xmlns="" id="{91E769DF-C85D-4B2E-91A3-159EE60475C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Introduction</a:t>
            </a:r>
          </a:p>
        </p:txBody>
      </p:sp>
      <p:pic>
        <p:nvPicPr>
          <p:cNvPr id="4100" name="Picture 2">
            <a:extLst>
              <a:ext uri="{FF2B5EF4-FFF2-40B4-BE49-F238E27FC236}">
                <a16:creationId xmlns:a16="http://schemas.microsoft.com/office/drawing/2014/main" xmlns="" id="{A2F52B98-21D2-422E-BBD5-BC790C5E1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209" y="1591576"/>
            <a:ext cx="4602693" cy="3155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xmlns="" id="{27188DF0-3805-40A0-9DFC-3697106D4E17}"/>
              </a:ext>
            </a:extLst>
          </p:cNvPr>
          <p:cNvSpPr txBox="1">
            <a:spLocks/>
          </p:cNvSpPr>
          <p:nvPr/>
        </p:nvSpPr>
        <p:spPr bwMode="auto">
          <a:xfrm>
            <a:off x="797740" y="4183486"/>
            <a:ext cx="8724351" cy="2437878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852" tIns="47926" rIns="95852" bIns="47926">
            <a:spAutoFit/>
          </a:bodyPr>
          <a:lstStyle>
            <a:lvl1pPr marL="342900" indent="-34290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  <a:defRPr/>
            </a:pPr>
            <a:r>
              <a:rPr lang="en-US" sz="2258" dirty="0">
                <a:solidFill>
                  <a:srgbClr val="EC750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Holland Innovative</a:t>
            </a:r>
          </a:p>
          <a:p>
            <a:pPr>
              <a:buFont typeface="Arial" charset="0"/>
              <a:buNone/>
              <a:defRPr/>
            </a:pPr>
            <a:endParaRPr lang="en-US" sz="847" dirty="0">
              <a:solidFill>
                <a:srgbClr val="EC750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14000"/>
              </a:lnSpc>
              <a:buClr>
                <a:srgbClr val="FF6600"/>
              </a:buClr>
              <a:buSzPct val="100000"/>
              <a:defRPr/>
            </a:pPr>
            <a:r>
              <a:rPr lang="en-US" sz="1506" dirty="0">
                <a:latin typeface="Verdana" pitchFamily="34" charset="0"/>
                <a:ea typeface="Verdana" pitchFamily="34" charset="0"/>
                <a:cs typeface="Verdana" pitchFamily="34" charset="0"/>
              </a:rPr>
              <a:t>Result-driven Knowledge Center</a:t>
            </a:r>
          </a:p>
          <a:p>
            <a:pPr>
              <a:lnSpc>
                <a:spcPct val="114000"/>
              </a:lnSpc>
              <a:buClr>
                <a:srgbClr val="FF6600"/>
              </a:buClr>
              <a:buSzPct val="100000"/>
              <a:defRPr/>
            </a:pPr>
            <a:r>
              <a:rPr lang="en-US" sz="1506" dirty="0">
                <a:latin typeface="Verdana" pitchFamily="34" charset="0"/>
                <a:ea typeface="Verdana" pitchFamily="34" charset="0"/>
                <a:cs typeface="Verdana" pitchFamily="34" charset="0"/>
              </a:rPr>
              <a:t>Project Managers, Product &amp; Process Specialists, Reliability Specialists</a:t>
            </a:r>
          </a:p>
          <a:p>
            <a:pPr>
              <a:lnSpc>
                <a:spcPct val="114000"/>
              </a:lnSpc>
              <a:buClr>
                <a:srgbClr val="FF6600"/>
              </a:buClr>
              <a:buSzPct val="100000"/>
              <a:defRPr/>
            </a:pPr>
            <a:r>
              <a:rPr lang="en-US" sz="1506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HighTech</a:t>
            </a:r>
            <a:r>
              <a:rPr lang="en-US" sz="1506" dirty="0">
                <a:latin typeface="Verdana" pitchFamily="34" charset="0"/>
                <a:ea typeface="Verdana" pitchFamily="34" charset="0"/>
                <a:cs typeface="Verdana" pitchFamily="34" charset="0"/>
              </a:rPr>
              <a:t>, Automotive, Solar &amp; Energy, Health, Agro &amp; Food</a:t>
            </a:r>
          </a:p>
          <a:p>
            <a:pPr>
              <a:lnSpc>
                <a:spcPct val="114000"/>
              </a:lnSpc>
              <a:buClr>
                <a:srgbClr val="FF6600"/>
              </a:buClr>
              <a:buSzPct val="100000"/>
              <a:defRPr/>
            </a:pPr>
            <a:r>
              <a:rPr lang="en-US" sz="1506" dirty="0">
                <a:latin typeface="Verdana" pitchFamily="34" charset="0"/>
                <a:ea typeface="Verdana" pitchFamily="34" charset="0"/>
                <a:cs typeface="Verdana" pitchFamily="34" charset="0"/>
              </a:rPr>
              <a:t>Integration of Six Sigma &amp; Reliability Methodologies</a:t>
            </a:r>
          </a:p>
          <a:p>
            <a:pPr>
              <a:lnSpc>
                <a:spcPct val="114000"/>
              </a:lnSpc>
              <a:buClr>
                <a:srgbClr val="FF6600"/>
              </a:buClr>
              <a:buSzPct val="100000"/>
              <a:defRPr/>
            </a:pPr>
            <a:r>
              <a:rPr lang="en-US" sz="1506" dirty="0">
                <a:latin typeface="Verdana" pitchFamily="34" charset="0"/>
                <a:ea typeface="Verdana" pitchFamily="34" charset="0"/>
                <a:cs typeface="Verdana" pitchFamily="34" charset="0"/>
              </a:rPr>
              <a:t>Located at High Tech Campus Eindhoven; the Netherlands</a:t>
            </a:r>
          </a:p>
          <a:p>
            <a:pPr>
              <a:lnSpc>
                <a:spcPct val="114000"/>
              </a:lnSpc>
              <a:buClr>
                <a:srgbClr val="FF6600"/>
              </a:buClr>
              <a:buSzPct val="100000"/>
              <a:defRPr/>
            </a:pPr>
            <a:r>
              <a:rPr lang="en-US" sz="1506" dirty="0">
                <a:latin typeface="Verdana" pitchFamily="34" charset="0"/>
                <a:ea typeface="Verdana" pitchFamily="34" charset="0"/>
                <a:cs typeface="Verdana" pitchFamily="34" charset="0"/>
              </a:rPr>
              <a:t>Open Innovation and Collaboration</a:t>
            </a: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xmlns="" id="{CB19C3B1-8901-4B69-8570-AAC00F9C5BF4}"/>
              </a:ext>
            </a:extLst>
          </p:cNvPr>
          <p:cNvSpPr txBox="1">
            <a:spLocks/>
          </p:cNvSpPr>
          <p:nvPr/>
        </p:nvSpPr>
        <p:spPr bwMode="auto">
          <a:xfrm>
            <a:off x="726033" y="1591576"/>
            <a:ext cx="8724351" cy="1017681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852" tIns="47926" rIns="95852" bIns="47926">
            <a:spAutoFit/>
          </a:bodyPr>
          <a:lstStyle>
            <a:lvl1pPr marL="342900" indent="-34290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  <a:defRPr/>
            </a:pPr>
            <a:r>
              <a:rPr lang="en-US" sz="2258" dirty="0">
                <a:solidFill>
                  <a:srgbClr val="EC750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Dorien Lutgendorf</a:t>
            </a:r>
          </a:p>
          <a:p>
            <a:pPr>
              <a:buFont typeface="Arial" charset="0"/>
              <a:buNone/>
              <a:defRPr/>
            </a:pPr>
            <a:r>
              <a:rPr lang="en-US" sz="2258" dirty="0">
                <a:solidFill>
                  <a:srgbClr val="EC750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Reliability Specialist</a:t>
            </a:r>
          </a:p>
          <a:p>
            <a:pPr>
              <a:buFont typeface="Arial" charset="0"/>
              <a:buNone/>
              <a:defRPr/>
            </a:pPr>
            <a:endParaRPr lang="en-US" sz="847" dirty="0">
              <a:solidFill>
                <a:srgbClr val="EC750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2431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CA336BA-502E-4E7F-8AB1-2D6BA4798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Crow</a:t>
            </a:r>
            <a:r>
              <a:rPr lang="nl-NL" dirty="0"/>
              <a:t>-AMSAA </a:t>
            </a:r>
            <a:r>
              <a:rPr lang="en-GB" dirty="0"/>
              <a:t>trend analysis method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92A967D7-2A1A-4949-83A3-2C7A74903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/>
          </a:p>
          <a:p>
            <a:pPr marL="0" indent="0">
              <a:buNone/>
            </a:pPr>
            <a:endParaRPr lang="en-GB" sz="2400" dirty="0"/>
          </a:p>
        </p:txBody>
      </p:sp>
      <p:graphicFrame>
        <p:nvGraphicFramePr>
          <p:cNvPr id="6" name="Object 12">
            <a:extLst>
              <a:ext uri="{FF2B5EF4-FFF2-40B4-BE49-F238E27FC236}">
                <a16:creationId xmlns:a16="http://schemas.microsoft.com/office/drawing/2014/main" xmlns="" id="{8338E7EA-89F4-421D-8D91-4C8D5E93CD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1812799"/>
              </p:ext>
            </p:extLst>
          </p:nvPr>
        </p:nvGraphicFramePr>
        <p:xfrm>
          <a:off x="2047876" y="2133031"/>
          <a:ext cx="5709280" cy="2044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Vergelijking" r:id="rId4" imgW="634680" imgH="228600" progId="Equation.3">
                  <p:embed/>
                </p:oleObj>
              </mc:Choice>
              <mc:Fallback>
                <p:oleObj name="Vergelijking" r:id="rId4" imgW="634680" imgH="228600" progId="Equation.3">
                  <p:embed/>
                  <p:pic>
                    <p:nvPicPr>
                      <p:cNvPr id="9225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7876" y="2133031"/>
                        <a:ext cx="5709280" cy="2044165"/>
                      </a:xfrm>
                      <a:prstGeom prst="rect">
                        <a:avLst/>
                      </a:prstGeom>
                      <a:noFill/>
                      <a:ln w="19050" cmpd="sng">
                        <a:solidFill>
                          <a:schemeClr val="accent2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kstvak 3">
            <a:extLst>
              <a:ext uri="{FF2B5EF4-FFF2-40B4-BE49-F238E27FC236}">
                <a16:creationId xmlns:a16="http://schemas.microsoft.com/office/drawing/2014/main" xmlns="" id="{BA02C7EB-4090-432C-A7BD-6ABA1DD1D720}"/>
              </a:ext>
            </a:extLst>
          </p:cNvPr>
          <p:cNvSpPr txBox="1"/>
          <p:nvPr/>
        </p:nvSpPr>
        <p:spPr>
          <a:xfrm>
            <a:off x="2600325" y="4457700"/>
            <a:ext cx="6257925" cy="2248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latin typeface="+mn-lt"/>
              </a:rPr>
              <a:t> t 	time 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+mn-lt"/>
              </a:rPr>
              <a:t> N(t)	Cumulative </a:t>
            </a:r>
            <a:r>
              <a:rPr lang="fr-FR" sz="2400" dirty="0" err="1">
                <a:latin typeface="+mn-lt"/>
              </a:rPr>
              <a:t>failures</a:t>
            </a:r>
            <a:r>
              <a:rPr lang="fr-FR" sz="2400" dirty="0">
                <a:latin typeface="+mn-lt"/>
              </a:rPr>
              <a:t> at t</a:t>
            </a:r>
          </a:p>
          <a:p>
            <a:pPr>
              <a:lnSpc>
                <a:spcPct val="150000"/>
              </a:lnSpc>
            </a:pPr>
            <a:r>
              <a:rPr lang="nl-NL" sz="2400" dirty="0">
                <a:latin typeface="+mn-lt"/>
              </a:rPr>
              <a:t> </a:t>
            </a:r>
            <a:r>
              <a:rPr lang="el-GR" sz="2400" dirty="0">
                <a:latin typeface="+mn-lt"/>
              </a:rPr>
              <a:t>β</a:t>
            </a:r>
            <a:r>
              <a:rPr lang="nl-NL" sz="2400" dirty="0">
                <a:latin typeface="+mn-lt"/>
              </a:rPr>
              <a:t>	</a:t>
            </a:r>
            <a:r>
              <a:rPr lang="nl-NL" sz="2400" dirty="0" err="1">
                <a:latin typeface="+mn-lt"/>
              </a:rPr>
              <a:t>shape</a:t>
            </a:r>
            <a:r>
              <a:rPr lang="nl-NL" sz="2400" dirty="0">
                <a:latin typeface="+mn-lt"/>
              </a:rPr>
              <a:t> or </a:t>
            </a:r>
            <a:r>
              <a:rPr lang="nl-NL" sz="2400" dirty="0" err="1">
                <a:latin typeface="+mn-lt"/>
              </a:rPr>
              <a:t>Reliability</a:t>
            </a:r>
            <a:r>
              <a:rPr lang="nl-NL" sz="2400" dirty="0">
                <a:latin typeface="+mn-lt"/>
              </a:rPr>
              <a:t> </a:t>
            </a:r>
            <a:r>
              <a:rPr lang="nl-NL" sz="2400" dirty="0" err="1">
                <a:latin typeface="+mn-lt"/>
              </a:rPr>
              <a:t>Growth</a:t>
            </a:r>
            <a:r>
              <a:rPr lang="nl-NL" sz="2400" dirty="0">
                <a:latin typeface="+mn-lt"/>
              </a:rPr>
              <a:t> parameter</a:t>
            </a:r>
          </a:p>
          <a:p>
            <a:pPr>
              <a:lnSpc>
                <a:spcPct val="150000"/>
              </a:lnSpc>
            </a:pPr>
            <a:r>
              <a:rPr lang="nl-NL" sz="2400" dirty="0">
                <a:latin typeface="+mn-lt"/>
              </a:rPr>
              <a:t> </a:t>
            </a:r>
            <a:r>
              <a:rPr lang="el-GR" sz="2400" dirty="0">
                <a:latin typeface="+mn-lt"/>
              </a:rPr>
              <a:t>λ</a:t>
            </a:r>
            <a:r>
              <a:rPr lang="nl-NL" sz="2400" dirty="0">
                <a:latin typeface="+mn-lt"/>
              </a:rPr>
              <a:t>	</a:t>
            </a:r>
            <a:r>
              <a:rPr lang="nl-NL" sz="2400" dirty="0" err="1">
                <a:latin typeface="+mn-lt"/>
              </a:rPr>
              <a:t>scale</a:t>
            </a:r>
            <a:r>
              <a:rPr lang="nl-NL" sz="2400" dirty="0">
                <a:latin typeface="+mn-lt"/>
              </a:rPr>
              <a:t> parameter, </a:t>
            </a:r>
            <a:r>
              <a:rPr lang="nl-NL" sz="2400" dirty="0" err="1">
                <a:latin typeface="+mn-lt"/>
              </a:rPr>
              <a:t>intersection</a:t>
            </a:r>
            <a:r>
              <a:rPr lang="nl-NL" sz="2400" dirty="0">
                <a:latin typeface="+mn-lt"/>
              </a:rPr>
              <a:t> y-</a:t>
            </a:r>
            <a:r>
              <a:rPr lang="nl-NL" sz="2400" dirty="0" err="1">
                <a:latin typeface="+mn-lt"/>
              </a:rPr>
              <a:t>axis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722389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/>
          </a:p>
          <a:p>
            <a:endParaRPr lang="en-US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B3D41E9F-2CC6-415D-8888-6FD047EAA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065" y="2152397"/>
            <a:ext cx="7668270" cy="413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8271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3D4378D-3957-405F-ACBB-5FC0A4A7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1" y="1932565"/>
            <a:ext cx="8512175" cy="1036637"/>
          </a:xfrm>
        </p:spPr>
        <p:txBody>
          <a:bodyPr/>
          <a:lstStyle/>
          <a:p>
            <a:r>
              <a:rPr lang="nl-NL" dirty="0"/>
              <a:t>Case 1:</a:t>
            </a:r>
            <a:br>
              <a:rPr lang="nl-NL" dirty="0"/>
            </a:br>
            <a:r>
              <a:rPr lang="nl-NL" dirty="0"/>
              <a:t>Performance of a End-Of-Line Tester</a:t>
            </a:r>
            <a:endParaRPr lang="en-GB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60253F6C-A48B-4C31-80F8-8FE14D3E9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489" y="3530852"/>
            <a:ext cx="6424656" cy="333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431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BF50764-EB1A-4DA1-9453-F3CC62418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Aim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analysis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8B9F774A-705A-4162-98B3-76E45F712E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xmlns="" id="{C3695D4C-9866-4DF5-A8FE-49A8CC859C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8A0E7-10FC-4E99-8073-AB6D5B4FB0A8}" type="slidenum">
              <a:rPr lang="en-GB" altLang="nl-NL" smtClean="0"/>
              <a:pPr/>
              <a:t>8</a:t>
            </a:fld>
            <a:endParaRPr lang="en-GB" alt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xmlns="" id="{26344ECF-F764-4B3D-9A01-BF2EB7DC9D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362" y="1951482"/>
            <a:ext cx="6787968" cy="462076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xmlns="" id="{9889FC4F-B271-462A-9C45-71DA7E47BC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28"/>
          <a:stretch/>
        </p:blipFill>
        <p:spPr>
          <a:xfrm>
            <a:off x="4487479" y="3514725"/>
            <a:ext cx="713372" cy="80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76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Cumu</a:t>
            </a:r>
            <a:r>
              <a:rPr lang="en-GB" dirty="0"/>
              <a:t>. failures vs </a:t>
            </a:r>
            <a:r>
              <a:rPr lang="en-GB" dirty="0" err="1"/>
              <a:t>cumu</a:t>
            </a:r>
            <a:r>
              <a:rPr lang="en-GB" dirty="0"/>
              <a:t>. fails of FT1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CA0647A-1BE8-4504-805A-32BE9B1C4B90}" type="slidenum">
              <a:rPr lang="en-GB" sz="132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GB" sz="1320" dirty="0">
              <a:solidFill>
                <a:srgbClr val="FFFFFF"/>
              </a:solidFill>
            </a:endParaRP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921323" y="1797300"/>
            <a:ext cx="8547943" cy="47864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ts val="2800"/>
              </a:lnSpc>
              <a:spcBef>
                <a:spcPts val="0"/>
              </a:spcBef>
              <a:buFont typeface="Arial" panose="020B0604020202020204" pitchFamily="34" charset="0"/>
              <a:buNone/>
              <a:defRPr sz="21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INEKEN Core Light"/>
                <a:ea typeface="+mn-ea"/>
                <a:cs typeface="HEINEKEN Core Light"/>
              </a:defRPr>
            </a:lvl1pPr>
            <a:lvl2pPr marL="268288" indent="-268288" algn="l" defTabSz="685800" rtl="0" eaLnBrk="1" latinLnBrk="0" hangingPunct="1">
              <a:lnSpc>
                <a:spcPts val="2800"/>
              </a:lnSpc>
              <a:spcBef>
                <a:spcPts val="0"/>
              </a:spcBef>
              <a:buClr>
                <a:srgbClr val="205527"/>
              </a:buClr>
              <a:buSzPct val="95000"/>
              <a:buFont typeface="Wingdings" charset="2"/>
              <a:buChar char="§"/>
              <a:defRPr sz="21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INEKEN Core Light"/>
                <a:ea typeface="+mn-ea"/>
                <a:cs typeface="HEINEKEN Core Light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HEINEKEN Core Light"/>
                <a:ea typeface="+mn-ea"/>
                <a:cs typeface="HEINEKEN Core Light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HEINEKEN Core Light"/>
                <a:ea typeface="+mn-ea"/>
                <a:cs typeface="HEINEKEN Core Light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HEINEKEN Core Light"/>
                <a:ea typeface="+mn-ea"/>
                <a:cs typeface="HEINEKEN Core Light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310" dirty="0"/>
          </a:p>
          <a:p>
            <a:endParaRPr lang="en-GB" sz="2310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xmlns="" id="{502B1E96-7A96-477B-88C8-C420DFE50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195" y="1797300"/>
            <a:ext cx="7779498" cy="4566630"/>
          </a:xfrm>
          <a:prstGeom prst="rect">
            <a:avLst/>
          </a:prstGeom>
        </p:spPr>
      </p:pic>
      <p:sp>
        <p:nvSpPr>
          <p:cNvPr id="2" name="Pijl: rechts 1">
            <a:extLst>
              <a:ext uri="{FF2B5EF4-FFF2-40B4-BE49-F238E27FC236}">
                <a16:creationId xmlns:a16="http://schemas.microsoft.com/office/drawing/2014/main" xmlns="" id="{CF6C7EE4-97BB-4D66-B623-8311EFCE307F}"/>
              </a:ext>
            </a:extLst>
          </p:cNvPr>
          <p:cNvSpPr/>
          <p:nvPr/>
        </p:nvSpPr>
        <p:spPr bwMode="auto">
          <a:xfrm rot="10257676">
            <a:off x="6586237" y="2517703"/>
            <a:ext cx="914400" cy="244928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xmlns="" id="{7804422A-C475-4851-86F6-9D80B8B4E9AA}"/>
              </a:ext>
            </a:extLst>
          </p:cNvPr>
          <p:cNvSpPr/>
          <p:nvPr/>
        </p:nvSpPr>
        <p:spPr bwMode="auto">
          <a:xfrm>
            <a:off x="1852019" y="5438213"/>
            <a:ext cx="6686550" cy="1035638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xmlns="" id="{F56C57F1-6A95-4CA2-9563-2AC7FB6A801B}"/>
              </a:ext>
            </a:extLst>
          </p:cNvPr>
          <p:cNvSpPr/>
          <p:nvPr/>
        </p:nvSpPr>
        <p:spPr bwMode="auto">
          <a:xfrm rot="16200000">
            <a:off x="65307" y="3205883"/>
            <a:ext cx="3395101" cy="106956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78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960ECB5-21CF-4025-8DFE-055C69A2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Cumu</a:t>
            </a:r>
            <a:r>
              <a:rPr lang="en-GB" dirty="0"/>
              <a:t>. failures vs </a:t>
            </a:r>
            <a:r>
              <a:rPr lang="en-GB" dirty="0" err="1"/>
              <a:t>cumu</a:t>
            </a:r>
            <a:r>
              <a:rPr lang="en-GB" dirty="0"/>
              <a:t>. Life of FT1 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B5D2D555-3B3E-478C-BEBB-BF20D6BA9F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xmlns="" id="{BD4CFF91-8AC1-4166-883F-44C063D2F3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8A0E7-10FC-4E99-8073-AB6D5B4FB0A8}" type="slidenum">
              <a:rPr lang="en-GB" altLang="nl-NL" smtClean="0"/>
              <a:pPr/>
              <a:t>10</a:t>
            </a:fld>
            <a:endParaRPr lang="en-GB" alt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94FD7600-92DB-47BB-B9DB-B8A41700A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606" y="1757700"/>
            <a:ext cx="8636675" cy="5069800"/>
          </a:xfrm>
          <a:prstGeom prst="rect">
            <a:avLst/>
          </a:prstGeom>
        </p:spPr>
      </p:pic>
      <p:sp>
        <p:nvSpPr>
          <p:cNvPr id="7" name="Tekstballon: rechthoek 6">
            <a:extLst>
              <a:ext uri="{FF2B5EF4-FFF2-40B4-BE49-F238E27FC236}">
                <a16:creationId xmlns:a16="http://schemas.microsoft.com/office/drawing/2014/main" xmlns="" id="{BED031A2-EDA2-45B7-A48E-8B2D4C3E9447}"/>
              </a:ext>
            </a:extLst>
          </p:cNvPr>
          <p:cNvSpPr/>
          <p:nvPr/>
        </p:nvSpPr>
        <p:spPr>
          <a:xfrm>
            <a:off x="7062142" y="3444517"/>
            <a:ext cx="2011680" cy="641708"/>
          </a:xfrm>
          <a:prstGeom prst="wedgeRectCallout">
            <a:avLst>
              <a:gd name="adj1" fmla="val -84896"/>
              <a:gd name="adj2" fmla="val -795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200" dirty="0">
                <a:solidFill>
                  <a:schemeClr val="bg2"/>
                </a:solidFill>
              </a:rPr>
              <a:t>Break in trend, </a:t>
            </a:r>
            <a:r>
              <a:rPr lang="nl-NL" sz="2200" dirty="0" err="1">
                <a:solidFill>
                  <a:schemeClr val="bg2"/>
                </a:solidFill>
              </a:rPr>
              <a:t>possibly</a:t>
            </a:r>
            <a:r>
              <a:rPr lang="nl-NL" sz="2200" dirty="0">
                <a:solidFill>
                  <a:schemeClr val="bg2"/>
                </a:solidFill>
              </a:rPr>
              <a:t> 2x.</a:t>
            </a:r>
            <a:endParaRPr lang="en-GB" sz="2200" dirty="0">
              <a:solidFill>
                <a:schemeClr val="bg2"/>
              </a:solidFill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xmlns="" id="{00CE297B-85A7-465E-8CC8-F46BD6EE99DC}"/>
              </a:ext>
            </a:extLst>
          </p:cNvPr>
          <p:cNvSpPr/>
          <p:nvPr/>
        </p:nvSpPr>
        <p:spPr bwMode="auto">
          <a:xfrm>
            <a:off x="1610022" y="5688343"/>
            <a:ext cx="7463800" cy="1139157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xmlns="" id="{8A0D9602-3F52-4F77-AD31-B069682C2352}"/>
              </a:ext>
            </a:extLst>
          </p:cNvPr>
          <p:cNvSpPr/>
          <p:nvPr/>
        </p:nvSpPr>
        <p:spPr bwMode="auto">
          <a:xfrm rot="16200000">
            <a:off x="-156684" y="3327688"/>
            <a:ext cx="3734463" cy="1193886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26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xmlns="" id="{1C4DE7ED-AC97-4321-9037-79F388BAC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607" y="1587074"/>
            <a:ext cx="8512141" cy="499669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2858FDE1-41BE-47F6-AEF2-C140A3A7F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Failure </a:t>
            </a:r>
            <a:r>
              <a:rPr lang="nl-NL" dirty="0" err="1"/>
              <a:t>rate</a:t>
            </a:r>
            <a:r>
              <a:rPr lang="nl-NL" dirty="0"/>
              <a:t> FT1 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D670523D-1C40-49C2-BA57-F27F184CF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607" y="1797300"/>
            <a:ext cx="9516794" cy="4786472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xmlns="" id="{B132D1E9-BEEA-4D32-B3D8-2725CAC640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8A0E7-10FC-4E99-8073-AB6D5B4FB0A8}" type="slidenum">
              <a:rPr lang="en-GB" altLang="nl-NL" smtClean="0"/>
              <a:pPr/>
              <a:t>11</a:t>
            </a:fld>
            <a:endParaRPr lang="en-GB" altLang="nl-NL" dirty="0"/>
          </a:p>
        </p:txBody>
      </p:sp>
      <p:sp>
        <p:nvSpPr>
          <p:cNvPr id="7" name="Tekstballon: rechthoek 6">
            <a:extLst>
              <a:ext uri="{FF2B5EF4-FFF2-40B4-BE49-F238E27FC236}">
                <a16:creationId xmlns:a16="http://schemas.microsoft.com/office/drawing/2014/main" xmlns="" id="{0D410FC7-0185-43B0-BA9C-A642AD8C5FFB}"/>
              </a:ext>
            </a:extLst>
          </p:cNvPr>
          <p:cNvSpPr/>
          <p:nvPr/>
        </p:nvSpPr>
        <p:spPr>
          <a:xfrm>
            <a:off x="7311140" y="2325817"/>
            <a:ext cx="2011680" cy="641708"/>
          </a:xfrm>
          <a:prstGeom prst="wedgeRectCallout">
            <a:avLst>
              <a:gd name="adj1" fmla="val -106250"/>
              <a:gd name="adj2" fmla="val 886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200" dirty="0">
                <a:solidFill>
                  <a:schemeClr val="bg2"/>
                </a:solidFill>
              </a:rPr>
              <a:t>Break in trend, </a:t>
            </a:r>
            <a:r>
              <a:rPr lang="nl-NL" sz="2200" dirty="0" err="1">
                <a:solidFill>
                  <a:schemeClr val="bg2"/>
                </a:solidFill>
              </a:rPr>
              <a:t>possibly</a:t>
            </a:r>
            <a:r>
              <a:rPr lang="nl-NL" sz="2200" dirty="0">
                <a:solidFill>
                  <a:schemeClr val="bg2"/>
                </a:solidFill>
              </a:rPr>
              <a:t> 2x.</a:t>
            </a:r>
            <a:endParaRPr lang="en-GB" sz="22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95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858FDE1-41BE-47F6-AEF2-C140A3A7F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Failure </a:t>
            </a:r>
            <a:r>
              <a:rPr lang="nl-NL" dirty="0" err="1"/>
              <a:t>rate</a:t>
            </a:r>
            <a:r>
              <a:rPr lang="nl-NL" dirty="0"/>
              <a:t> FT1 - Split 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D670523D-1C40-49C2-BA57-F27F184CF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607" y="1797300"/>
            <a:ext cx="9516794" cy="4786472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Demonstrated:	 0,147 failures per run, but decreasing</a:t>
            </a:r>
          </a:p>
          <a:p>
            <a:pPr marL="0" indent="0">
              <a:buNone/>
            </a:pPr>
            <a:r>
              <a:rPr lang="en-GB" sz="2400" dirty="0">
                <a:sym typeface="Wingdings" panose="05000000000000000000" pitchFamily="2" charset="2"/>
              </a:rPr>
              <a:t>Instantaneous: 	 0,06 failures per run  8 </a:t>
            </a:r>
            <a:r>
              <a:rPr lang="en-GB" sz="2400" dirty="0"/>
              <a:t>failures per day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xmlns="" id="{B132D1E9-BEEA-4D32-B3D8-2725CAC640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8A0E7-10FC-4E99-8073-AB6D5B4FB0A8}" type="slidenum">
              <a:rPr lang="en-GB" altLang="nl-NL" smtClean="0"/>
              <a:pPr/>
              <a:t>12</a:t>
            </a:fld>
            <a:endParaRPr lang="en-GB" alt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BDB4A8EA-2B4C-41A5-844E-4A2940511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268" y="1622891"/>
            <a:ext cx="6083449" cy="456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86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3D8C7F3-7485-45D7-9A35-47221C1BA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Summary </a:t>
            </a:r>
            <a:r>
              <a:rPr lang="nl-NL" dirty="0" err="1"/>
              <a:t>results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70127654-47E7-4BDB-9CE9-96F79DE4D9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760" y="3722543"/>
            <a:ext cx="9692640" cy="5934075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xmlns="" id="{21D81789-DD81-459C-BA16-90B9D7C18E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8A0E7-10FC-4E99-8073-AB6D5B4FB0A8}" type="slidenum">
              <a:rPr lang="en-GB" altLang="nl-NL" smtClean="0"/>
              <a:pPr/>
              <a:t>13</a:t>
            </a:fld>
            <a:endParaRPr lang="en-GB" altLang="nl-NL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xmlns="" id="{B5531824-ADC1-4972-8BF2-52F872A1DC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141919"/>
              </p:ext>
            </p:extLst>
          </p:nvPr>
        </p:nvGraphicFramePr>
        <p:xfrm>
          <a:off x="1125797" y="2587441"/>
          <a:ext cx="8240453" cy="2993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372">
                  <a:extLst>
                    <a:ext uri="{9D8B030D-6E8A-4147-A177-3AD203B41FA5}">
                      <a16:colId xmlns:a16="http://schemas.microsoft.com/office/drawing/2014/main" xmlns="" val="706861658"/>
                    </a:ext>
                  </a:extLst>
                </a:gridCol>
                <a:gridCol w="2431108">
                  <a:extLst>
                    <a:ext uri="{9D8B030D-6E8A-4147-A177-3AD203B41FA5}">
                      <a16:colId xmlns:a16="http://schemas.microsoft.com/office/drawing/2014/main" xmlns="" val="1887781580"/>
                    </a:ext>
                  </a:extLst>
                </a:gridCol>
                <a:gridCol w="1729596">
                  <a:extLst>
                    <a:ext uri="{9D8B030D-6E8A-4147-A177-3AD203B41FA5}">
                      <a16:colId xmlns:a16="http://schemas.microsoft.com/office/drawing/2014/main" xmlns="" val="865529989"/>
                    </a:ext>
                  </a:extLst>
                </a:gridCol>
                <a:gridCol w="1490772">
                  <a:extLst>
                    <a:ext uri="{9D8B030D-6E8A-4147-A177-3AD203B41FA5}">
                      <a16:colId xmlns:a16="http://schemas.microsoft.com/office/drawing/2014/main" xmlns="" val="2394098760"/>
                    </a:ext>
                  </a:extLst>
                </a:gridCol>
                <a:gridCol w="1709605">
                  <a:extLst>
                    <a:ext uri="{9D8B030D-6E8A-4147-A177-3AD203B41FA5}">
                      <a16:colId xmlns:a16="http://schemas.microsoft.com/office/drawing/2014/main" xmlns="" val="4145143828"/>
                    </a:ext>
                  </a:extLst>
                </a:gridCol>
              </a:tblGrid>
              <a:tr h="768366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bg2"/>
                        </a:solidFill>
                      </a:endParaRPr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r>
                        <a:rPr lang="nl-NL" sz="2000" dirty="0" err="1">
                          <a:solidFill>
                            <a:schemeClr val="bg2"/>
                          </a:solidFill>
                        </a:rPr>
                        <a:t>Reliability</a:t>
                      </a:r>
                      <a:r>
                        <a:rPr lang="nl-NL" sz="2000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nl-NL" sz="2000" dirty="0" err="1">
                          <a:solidFill>
                            <a:schemeClr val="bg2"/>
                          </a:solidFill>
                        </a:rPr>
                        <a:t>growth</a:t>
                      </a:r>
                      <a:endParaRPr lang="en-GB" sz="2000" dirty="0">
                        <a:solidFill>
                          <a:schemeClr val="bg2"/>
                        </a:solidFill>
                      </a:endParaRPr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r>
                        <a:rPr lang="nl-NL" sz="2000" dirty="0">
                          <a:solidFill>
                            <a:schemeClr val="bg2"/>
                          </a:solidFill>
                        </a:rPr>
                        <a:t>Failure </a:t>
                      </a:r>
                      <a:r>
                        <a:rPr lang="nl-NL" sz="2000" dirty="0" err="1">
                          <a:solidFill>
                            <a:schemeClr val="bg2"/>
                          </a:solidFill>
                        </a:rPr>
                        <a:t>rate</a:t>
                      </a:r>
                      <a:r>
                        <a:rPr lang="nl-NL" sz="2000" dirty="0">
                          <a:solidFill>
                            <a:schemeClr val="bg2"/>
                          </a:solidFill>
                        </a:rPr>
                        <a:t>(i) per run</a:t>
                      </a:r>
                      <a:endParaRPr lang="en-GB" sz="2000" dirty="0">
                        <a:solidFill>
                          <a:schemeClr val="bg2"/>
                        </a:solidFill>
                      </a:endParaRPr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r>
                        <a:rPr lang="nl-NL" sz="2000" dirty="0">
                          <a:solidFill>
                            <a:schemeClr val="bg2"/>
                          </a:solidFill>
                        </a:rPr>
                        <a:t>Failure </a:t>
                      </a:r>
                      <a:r>
                        <a:rPr lang="nl-NL" sz="2000" dirty="0" err="1">
                          <a:solidFill>
                            <a:schemeClr val="bg2"/>
                          </a:solidFill>
                        </a:rPr>
                        <a:t>rate</a:t>
                      </a:r>
                      <a:r>
                        <a:rPr lang="nl-NL" sz="2000" dirty="0">
                          <a:solidFill>
                            <a:schemeClr val="bg2"/>
                          </a:solidFill>
                        </a:rPr>
                        <a:t> per </a:t>
                      </a:r>
                      <a:r>
                        <a:rPr lang="nl-NL" sz="2000" dirty="0" err="1">
                          <a:solidFill>
                            <a:schemeClr val="bg2"/>
                          </a:solidFill>
                        </a:rPr>
                        <a:t>day</a:t>
                      </a:r>
                      <a:endParaRPr lang="en-GB" sz="2000" dirty="0">
                        <a:solidFill>
                          <a:schemeClr val="bg2"/>
                        </a:solidFill>
                      </a:endParaRPr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r>
                        <a:rPr lang="nl-NL" sz="2000" dirty="0">
                          <a:solidFill>
                            <a:schemeClr val="bg2"/>
                          </a:solidFill>
                        </a:rPr>
                        <a:t>Break in trend </a:t>
                      </a:r>
                      <a:r>
                        <a:rPr lang="nl-NL" sz="2000" dirty="0" err="1">
                          <a:solidFill>
                            <a:schemeClr val="bg2"/>
                          </a:solidFill>
                        </a:rPr>
                        <a:t>seen</a:t>
                      </a:r>
                      <a:r>
                        <a:rPr lang="nl-NL" sz="2000" dirty="0">
                          <a:solidFill>
                            <a:schemeClr val="bg2"/>
                          </a:solidFill>
                        </a:rPr>
                        <a:t>?</a:t>
                      </a:r>
                      <a:endParaRPr lang="en-GB" sz="2000" dirty="0">
                        <a:solidFill>
                          <a:schemeClr val="bg2"/>
                        </a:solidFill>
                      </a:endParaRPr>
                    </a:p>
                  </a:txBody>
                  <a:tcPr marL="100584" marR="100584" marT="50292" marB="50292"/>
                </a:tc>
                <a:extLst>
                  <a:ext uri="{0D108BD9-81ED-4DB2-BD59-A6C34878D82A}">
                    <a16:rowId xmlns:a16="http://schemas.microsoft.com/office/drawing/2014/main" xmlns="" val="2440012873"/>
                  </a:ext>
                </a:extLst>
              </a:tr>
              <a:tr h="741582">
                <a:tc>
                  <a:txBody>
                    <a:bodyPr/>
                    <a:lstStyle/>
                    <a:p>
                      <a:r>
                        <a:rPr lang="nl-NL" sz="2400" dirty="0"/>
                        <a:t>FT1</a:t>
                      </a:r>
                      <a:endParaRPr lang="en-GB" sz="2400" dirty="0"/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400" dirty="0"/>
                        <a:t>Yes</a:t>
                      </a:r>
                      <a:endParaRPr lang="en-GB" sz="2400" dirty="0"/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0,06</a:t>
                      </a:r>
                      <a:endParaRPr lang="en-GB" sz="2400" dirty="0"/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Max 8 </a:t>
                      </a:r>
                      <a:endParaRPr lang="en-GB" sz="2400" dirty="0"/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25-jan</a:t>
                      </a:r>
                      <a:endParaRPr lang="en-GB" sz="2400" dirty="0"/>
                    </a:p>
                  </a:txBody>
                  <a:tcPr marL="100584" marR="100584" marT="50292" marB="50292"/>
                </a:tc>
                <a:extLst>
                  <a:ext uri="{0D108BD9-81ED-4DB2-BD59-A6C34878D82A}">
                    <a16:rowId xmlns:a16="http://schemas.microsoft.com/office/drawing/2014/main" xmlns="" val="2949179797"/>
                  </a:ext>
                </a:extLst>
              </a:tr>
              <a:tr h="741582">
                <a:tc>
                  <a:txBody>
                    <a:bodyPr/>
                    <a:lstStyle/>
                    <a:p>
                      <a:r>
                        <a:rPr lang="nl-NL" sz="2400" dirty="0"/>
                        <a:t>FT2</a:t>
                      </a:r>
                      <a:endParaRPr lang="en-GB" sz="2400" dirty="0"/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Yes</a:t>
                      </a:r>
                      <a:endParaRPr lang="en-GB" sz="2400" dirty="0"/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0,09</a:t>
                      </a:r>
                      <a:endParaRPr lang="en-GB" sz="2400" dirty="0"/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Max 12</a:t>
                      </a:r>
                      <a:endParaRPr lang="en-GB" sz="2400" dirty="0"/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15-jan</a:t>
                      </a:r>
                      <a:endParaRPr lang="en-GB" sz="2400" dirty="0"/>
                    </a:p>
                  </a:txBody>
                  <a:tcPr marL="100584" marR="100584" marT="50292" marB="50292"/>
                </a:tc>
                <a:extLst>
                  <a:ext uri="{0D108BD9-81ED-4DB2-BD59-A6C34878D82A}">
                    <a16:rowId xmlns:a16="http://schemas.microsoft.com/office/drawing/2014/main" xmlns="" val="2713446590"/>
                  </a:ext>
                </a:extLst>
              </a:tr>
              <a:tr h="741582">
                <a:tc>
                  <a:txBody>
                    <a:bodyPr/>
                    <a:lstStyle/>
                    <a:p>
                      <a:r>
                        <a:rPr lang="nl-NL" sz="2400" dirty="0"/>
                        <a:t>FT3</a:t>
                      </a:r>
                      <a:endParaRPr lang="en-GB" sz="2400" dirty="0"/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400" dirty="0" err="1"/>
                        <a:t>Almost</a:t>
                      </a:r>
                      <a:r>
                        <a:rPr lang="nl-NL" sz="2400" dirty="0"/>
                        <a:t> constant </a:t>
                      </a:r>
                      <a:endParaRPr lang="en-GB" sz="2400" dirty="0"/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0,15</a:t>
                      </a:r>
                      <a:endParaRPr lang="en-GB" sz="2400" dirty="0"/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Max 20</a:t>
                      </a:r>
                      <a:endParaRPr lang="en-GB" sz="2400" dirty="0"/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29-jan</a:t>
                      </a:r>
                      <a:endParaRPr lang="en-GB" sz="2400" dirty="0"/>
                    </a:p>
                  </a:txBody>
                  <a:tcPr marL="100584" marR="100584" marT="50292" marB="50292"/>
                </a:tc>
                <a:extLst>
                  <a:ext uri="{0D108BD9-81ED-4DB2-BD59-A6C34878D82A}">
                    <a16:rowId xmlns:a16="http://schemas.microsoft.com/office/drawing/2014/main" xmlns="" val="3788155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23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1960CA0-AF6B-4202-8242-B8B7B9725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Conclusion</a:t>
            </a:r>
            <a:r>
              <a:rPr lang="nl-NL" dirty="0"/>
              <a:t> – Case 1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29A1B806-A72B-43DE-A26E-CA52AEA2B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1797300"/>
            <a:ext cx="8547943" cy="5675514"/>
          </a:xfrm>
        </p:spPr>
        <p:txBody>
          <a:bodyPr/>
          <a:lstStyle/>
          <a:p>
            <a:pPr marL="0" indent="0">
              <a:buNone/>
            </a:pPr>
            <a:endParaRPr lang="nl-NL" sz="2800" dirty="0"/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xmlns="" id="{779AAFCB-ADAC-4C47-9FB1-A5D60B42A3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alt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F7BF4A47-4E86-438A-9E23-EAC20EEA22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30" y="1797300"/>
            <a:ext cx="7468281" cy="497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5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3D4378D-3957-405F-ACBB-5FC0A4A7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2251220"/>
            <a:ext cx="9463520" cy="1036637"/>
          </a:xfrm>
        </p:spPr>
        <p:txBody>
          <a:bodyPr/>
          <a:lstStyle/>
          <a:p>
            <a:r>
              <a:rPr lang="nl-NL" dirty="0"/>
              <a:t>Case 2:</a:t>
            </a:r>
            <a:br>
              <a:rPr lang="nl-NL" dirty="0"/>
            </a:br>
            <a:r>
              <a:rPr lang="nl-NL" dirty="0"/>
              <a:t>Planning of a </a:t>
            </a:r>
            <a:r>
              <a:rPr lang="nl-NL" dirty="0" err="1"/>
              <a:t>revision</a:t>
            </a:r>
            <a:r>
              <a:rPr lang="nl-NL" dirty="0"/>
              <a:t> of </a:t>
            </a:r>
            <a:r>
              <a:rPr lang="nl-NL" dirty="0" err="1"/>
              <a:t>furnace</a:t>
            </a:r>
            <a:r>
              <a:rPr lang="nl-NL" dirty="0"/>
              <a:t> </a:t>
            </a:r>
            <a:r>
              <a:rPr lang="nl-NL" dirty="0" err="1"/>
              <a:t>installation</a:t>
            </a:r>
            <a:endParaRPr lang="en-GB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xmlns="" id="{CB73266A-2437-4AF5-80BE-35127CE84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548" y="3777726"/>
            <a:ext cx="3776687" cy="347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625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05FB2C3-61EC-4D50-BC16-CFDE134DA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Aim</a:t>
            </a:r>
            <a:r>
              <a:rPr lang="nl-NL" dirty="0"/>
              <a:t> of analysis</a:t>
            </a:r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585CB1E2-6E8F-4CF5-9DB3-9250EAAFF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en-GB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AAE95D7E-AAB1-4FE2-9971-DAE8E8AB3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892" y="2174869"/>
            <a:ext cx="8500616" cy="342266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622ED698-C35D-4B24-A20E-78D45D325B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77"/>
          <a:stretch/>
        </p:blipFill>
        <p:spPr>
          <a:xfrm>
            <a:off x="3339841" y="5274772"/>
            <a:ext cx="3696216" cy="189755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770153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78CBA7D-7B93-447C-96E2-002219C8E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Cumu</a:t>
            </a:r>
            <a:r>
              <a:rPr lang="en-GB" dirty="0"/>
              <a:t>. failures vs </a:t>
            </a:r>
            <a:r>
              <a:rPr lang="en-GB" dirty="0" err="1"/>
              <a:t>cumu</a:t>
            </a:r>
            <a:r>
              <a:rPr lang="en-GB" dirty="0"/>
              <a:t>. Fails – F1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13045AC1-7FA9-486C-9032-AE70EC8C2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624" y="1381125"/>
            <a:ext cx="9883776" cy="5934075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en-GB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66B00277-1C58-4C87-B7A3-582274B3C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929" y="1676986"/>
            <a:ext cx="6885137" cy="516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564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78CBA7D-7B93-447C-96E2-002219C8E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Failure </a:t>
            </a:r>
            <a:r>
              <a:rPr lang="nl-NL" dirty="0" err="1"/>
              <a:t>rate</a:t>
            </a:r>
            <a:r>
              <a:rPr lang="nl-NL" dirty="0"/>
              <a:t> - </a:t>
            </a:r>
            <a:r>
              <a:rPr lang="nl-NL" dirty="0" err="1"/>
              <a:t>Loading</a:t>
            </a:r>
            <a:r>
              <a:rPr lang="nl-NL" dirty="0"/>
              <a:t> zone of F1</a:t>
            </a:r>
            <a:endParaRPr lang="en-GB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59576310-BC07-444A-A728-CD08D50E8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89" y="1712152"/>
            <a:ext cx="7966022" cy="46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2054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3188FFC-DB4A-4F4B-BA87-D4C5F58C9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Forecast – </a:t>
            </a:r>
            <a:r>
              <a:rPr lang="nl-NL" dirty="0" err="1"/>
              <a:t>Loading</a:t>
            </a:r>
            <a:r>
              <a:rPr lang="nl-NL" dirty="0"/>
              <a:t> zone of F1</a:t>
            </a:r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733C40EE-62AE-406B-832E-400DCC2AB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5FEC0809-F028-4B5D-8031-B58AF03F44F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18751" y="1715753"/>
            <a:ext cx="7933101" cy="479934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61B691B7-3AD3-43B1-AB62-B6ECECE977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6764" y="1714792"/>
            <a:ext cx="6397074" cy="480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098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C7191EA-3DBF-43A7-B7AA-7D5F4D451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Summary of </a:t>
            </a:r>
            <a:r>
              <a:rPr lang="nl-NL" dirty="0" err="1"/>
              <a:t>results</a:t>
            </a:r>
            <a:r>
              <a:rPr lang="nl-NL" dirty="0"/>
              <a:t> </a:t>
            </a:r>
            <a:endParaRPr lang="en-GB" dirty="0"/>
          </a:p>
        </p:txBody>
      </p:sp>
      <p:pic>
        <p:nvPicPr>
          <p:cNvPr id="9" name="Tijdelijke aanduiding voor inhoud 8">
            <a:extLst>
              <a:ext uri="{FF2B5EF4-FFF2-40B4-BE49-F238E27FC236}">
                <a16:creationId xmlns:a16="http://schemas.microsoft.com/office/drawing/2014/main" xmlns="" id="{13D1316F-9CCD-4E7D-A60D-75D0D62000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77523" y="1850925"/>
            <a:ext cx="7503353" cy="482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7073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A2CBCBF-8C9B-4206-9C1A-069AFF348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Conclusion</a:t>
            </a:r>
            <a:r>
              <a:rPr lang="nl-NL" dirty="0"/>
              <a:t> – case 2</a:t>
            </a:r>
            <a:endParaRPr lang="en-GB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xmlns="" id="{9C78211F-4FCC-497A-975E-C089EA8B1E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838" y="1381124"/>
            <a:ext cx="4446847" cy="5934075"/>
          </a:xfrm>
        </p:spPr>
      </p:pic>
      <p:sp>
        <p:nvSpPr>
          <p:cNvPr id="3" name="Tekstballon: ovaal 2">
            <a:extLst>
              <a:ext uri="{FF2B5EF4-FFF2-40B4-BE49-F238E27FC236}">
                <a16:creationId xmlns:a16="http://schemas.microsoft.com/office/drawing/2014/main" xmlns="" id="{A173704D-3C92-4619-8F1D-A0B1275A48E6}"/>
              </a:ext>
            </a:extLst>
          </p:cNvPr>
          <p:cNvSpPr/>
          <p:nvPr/>
        </p:nvSpPr>
        <p:spPr bwMode="auto">
          <a:xfrm>
            <a:off x="7872608" y="2048004"/>
            <a:ext cx="1929008" cy="1484332"/>
          </a:xfrm>
          <a:prstGeom prst="wedgeEllipseCallout">
            <a:avLst>
              <a:gd name="adj1" fmla="val -120833"/>
              <a:gd name="adj2" fmla="val 42874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A6F47F2E-004A-4A2F-BDE3-CEB38DBB49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657" y="2192051"/>
            <a:ext cx="1340285" cy="134028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xmlns="" id="{67F6DD9B-0DFC-41AA-B963-4F91C8C416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839" y="1381125"/>
            <a:ext cx="4446846" cy="593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4901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3D4378D-3957-405F-ACBB-5FC0A4A7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2251220"/>
            <a:ext cx="8512175" cy="1036637"/>
          </a:xfrm>
        </p:spPr>
        <p:txBody>
          <a:bodyPr/>
          <a:lstStyle/>
          <a:p>
            <a:r>
              <a:rPr lang="nl-NL" dirty="0"/>
              <a:t>Case 3:</a:t>
            </a:r>
            <a:br>
              <a:rPr lang="nl-NL" dirty="0"/>
            </a:br>
            <a:r>
              <a:rPr lang="en-GB" dirty="0"/>
              <a:t>Field replacement costs forecast verification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E20E8E26-FD3D-446E-911F-7D06F9FD28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211" y="3875324"/>
            <a:ext cx="5803843" cy="325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5212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B1A08AE-5D83-49F6-B266-521FBB791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Aim</a:t>
            </a:r>
            <a:r>
              <a:rPr lang="nl-NL" dirty="0"/>
              <a:t> of analysis</a:t>
            </a:r>
            <a:endParaRPr lang="en-GB" dirty="0"/>
          </a:p>
        </p:txBody>
      </p:sp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xmlns="" id="{0EF36ABC-68AC-47FD-9E61-C934E9A8B3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260" y="1571626"/>
            <a:ext cx="7021842" cy="5357812"/>
          </a:xfrm>
        </p:spPr>
      </p:pic>
    </p:spTree>
    <p:extLst>
      <p:ext uri="{BB962C8B-B14F-4D97-AF65-F5344CB8AC3E}">
        <p14:creationId xmlns:p14="http://schemas.microsoft.com/office/powerpoint/2010/main" val="2645899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F2DEF1E-E521-41E3-A8DF-91180E7C6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Overview</a:t>
            </a:r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E7180261-4FB8-4CEA-9B66-BC141CABA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2815F592-AD03-4208-8631-3E8F0B8B3B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0912260"/>
              </p:ext>
            </p:extLst>
          </p:nvPr>
        </p:nvGraphicFramePr>
        <p:xfrm>
          <a:off x="1760220" y="1287780"/>
          <a:ext cx="7711440" cy="2849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867BEEE0-94F7-4B0B-A60D-D8338C3F04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6818988"/>
              </p:ext>
            </p:extLst>
          </p:nvPr>
        </p:nvGraphicFramePr>
        <p:xfrm>
          <a:off x="1760220" y="4305300"/>
          <a:ext cx="7711440" cy="2849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kstvak 5">
            <a:extLst>
              <a:ext uri="{FF2B5EF4-FFF2-40B4-BE49-F238E27FC236}">
                <a16:creationId xmlns:a16="http://schemas.microsoft.com/office/drawing/2014/main" xmlns="" id="{098FF3B1-707E-4FBF-8ED9-A334133EAE47}"/>
              </a:ext>
            </a:extLst>
          </p:cNvPr>
          <p:cNvSpPr txBox="1"/>
          <p:nvPr/>
        </p:nvSpPr>
        <p:spPr>
          <a:xfrm>
            <a:off x="167640" y="2357238"/>
            <a:ext cx="16344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dirty="0" err="1"/>
              <a:t>CompanyX</a:t>
            </a:r>
            <a:r>
              <a:rPr lang="nl-NL" sz="2200" dirty="0"/>
              <a:t> Model</a:t>
            </a:r>
            <a:endParaRPr lang="en-GB" sz="220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xmlns="" id="{80858AC1-E643-4C75-8784-C42F1F8DDA3D}"/>
              </a:ext>
            </a:extLst>
          </p:cNvPr>
          <p:cNvSpPr txBox="1"/>
          <p:nvPr/>
        </p:nvSpPr>
        <p:spPr>
          <a:xfrm>
            <a:off x="167640" y="5489257"/>
            <a:ext cx="15925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dirty="0"/>
              <a:t>Holland </a:t>
            </a:r>
            <a:r>
              <a:rPr lang="nl-NL" sz="2200" dirty="0" err="1"/>
              <a:t>Innovative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7314500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B58D8DF-AD88-4C2A-B5DF-90621D87C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Failure model (1)</a:t>
            </a:r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70731A37-370B-445A-8ACB-E2149B4DA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624" y="1381125"/>
            <a:ext cx="6103346" cy="59340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Several inputs:</a:t>
            </a:r>
          </a:p>
          <a:p>
            <a:r>
              <a:rPr lang="en-US" dirty="0"/>
              <a:t>Sales information (2 types)</a:t>
            </a:r>
          </a:p>
          <a:p>
            <a:r>
              <a:rPr lang="en-US" dirty="0"/>
              <a:t>Application distribution (temperature)</a:t>
            </a:r>
          </a:p>
          <a:p>
            <a:r>
              <a:rPr lang="en-US" dirty="0"/>
              <a:t>User information (10 operational hours per day)</a:t>
            </a:r>
          </a:p>
          <a:p>
            <a:r>
              <a:rPr lang="en-US" dirty="0"/>
              <a:t>Results from acceleration life tests at different temperatures.</a:t>
            </a:r>
          </a:p>
          <a:p>
            <a:endParaRPr lang="en-US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A3D7DC9C-9201-4BC8-9F2A-7B75668CE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3949" y="1436461"/>
            <a:ext cx="3063757" cy="2449739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xmlns="" id="{1ECA8078-0F38-45D7-B5D3-1C56077A067F}"/>
              </a:ext>
            </a:extLst>
          </p:cNvPr>
          <p:cNvSpPr/>
          <p:nvPr/>
        </p:nvSpPr>
        <p:spPr bwMode="auto">
          <a:xfrm>
            <a:off x="3930555" y="5895833"/>
            <a:ext cx="5767151" cy="116006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en-US" b="1" dirty="0">
                <a:ln w="0"/>
                <a:solidFill>
                  <a:schemeClr val="bg2"/>
                </a:solidFill>
                <a:ea typeface="Verdana" pitchFamily="34" charset="0"/>
                <a:cs typeface="Verdana" pitchFamily="34" charset="0"/>
              </a:rPr>
              <a:t>Failure definition Module:</a:t>
            </a:r>
          </a:p>
          <a:p>
            <a:pPr algn="ctr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en-US" b="1" dirty="0">
                <a:ln w="0"/>
                <a:solidFill>
                  <a:schemeClr val="bg2"/>
                </a:solidFill>
              </a:rPr>
              <a:t>20% or more of the components have failed</a:t>
            </a:r>
          </a:p>
        </p:txBody>
      </p:sp>
    </p:spTree>
    <p:extLst>
      <p:ext uri="{BB962C8B-B14F-4D97-AF65-F5344CB8AC3E}">
        <p14:creationId xmlns:p14="http://schemas.microsoft.com/office/powerpoint/2010/main" val="5884847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3A3DE56-986F-4999-A416-FCEA65743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Failure model (2)</a:t>
            </a:r>
            <a:endParaRPr lang="en-GB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xmlns="" id="{41D72D8A-1307-4E8E-B172-E12CFB0103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92" y="1853963"/>
            <a:ext cx="8682615" cy="4775438"/>
          </a:xfrm>
        </p:spPr>
      </p:pic>
    </p:spTree>
    <p:extLst>
      <p:ext uri="{BB962C8B-B14F-4D97-AF65-F5344CB8AC3E}">
        <p14:creationId xmlns:p14="http://schemas.microsoft.com/office/powerpoint/2010/main" val="1096718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2F608B3-8B2C-407D-89BF-EA583A75F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Financial model</a:t>
            </a:r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67AF5B22-4887-457E-8A6E-52397E31D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ea typeface="Verdana" pitchFamily="34" charset="0"/>
                <a:cs typeface="Verdana" pitchFamily="34" charset="0"/>
              </a:rPr>
              <a:t>Based on:</a:t>
            </a:r>
          </a:p>
          <a:p>
            <a:r>
              <a:rPr lang="en-US" dirty="0">
                <a:ea typeface="Verdana" pitchFamily="34" charset="0"/>
                <a:cs typeface="Verdana" pitchFamily="34" charset="0"/>
              </a:rPr>
              <a:t>Sales per region</a:t>
            </a:r>
          </a:p>
          <a:p>
            <a:r>
              <a:rPr lang="en-US" dirty="0">
                <a:ea typeface="Verdana" pitchFamily="34" charset="0"/>
                <a:cs typeface="Verdana" pitchFamily="34" charset="0"/>
              </a:rPr>
              <a:t>Replacement cost per module</a:t>
            </a:r>
          </a:p>
          <a:p>
            <a:r>
              <a:rPr lang="en-US" dirty="0">
                <a:ea typeface="Verdana" pitchFamily="34" charset="0"/>
                <a:cs typeface="Verdana" pitchFamily="34" charset="0"/>
              </a:rPr>
              <a:t>Percentage “S</a:t>
            </a:r>
            <a:r>
              <a:rPr lang="en-GB" dirty="0" err="1">
                <a:ea typeface="Verdana" pitchFamily="34" charset="0"/>
                <a:cs typeface="Verdana" pitchFamily="34" charset="0"/>
              </a:rPr>
              <a:t>amples</a:t>
            </a:r>
            <a:r>
              <a:rPr lang="en-GB" dirty="0">
                <a:ea typeface="Verdana" pitchFamily="34" charset="0"/>
                <a:cs typeface="Verdana" pitchFamily="34" charset="0"/>
              </a:rPr>
              <a:t> free of charge “ </a:t>
            </a:r>
            <a:endParaRPr lang="en-US" dirty="0">
              <a:ea typeface="Verdana" pitchFamily="34" charset="0"/>
              <a:cs typeface="Verdana" pitchFamily="34" charset="0"/>
            </a:endParaRPr>
          </a:p>
          <a:p>
            <a:r>
              <a:rPr lang="en-US" dirty="0">
                <a:ea typeface="Verdana" pitchFamily="34" charset="0"/>
                <a:cs typeface="Verdana" pitchFamily="34" charset="0"/>
              </a:rPr>
              <a:t>Percentage “Customer Notice/Complaints” per region</a:t>
            </a:r>
          </a:p>
          <a:p>
            <a:endParaRPr lang="en-US" dirty="0"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en-US" dirty="0">
              <a:ea typeface="Verdana" pitchFamily="34" charset="0"/>
              <a:cs typeface="Verdana" pitchFamily="34" charset="0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en-US" dirty="0">
                <a:ea typeface="Verdana" pitchFamily="34" charset="0"/>
                <a:cs typeface="Verdana" pitchFamily="34" charset="0"/>
                <a:sym typeface="Wingdings" panose="05000000000000000000" pitchFamily="2" charset="2"/>
              </a:rPr>
              <a:t>Total estimated costs: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2"/>
                </a:solidFill>
              </a:rPr>
              <a:t>	1.000 k€ 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xmlns="" id="{7C0CD826-A270-4B98-AEF2-405E9F0E61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167180"/>
              </p:ext>
            </p:extLst>
          </p:nvPr>
        </p:nvGraphicFramePr>
        <p:xfrm>
          <a:off x="5486400" y="434816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23682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F2DEF1E-E521-41E3-A8DF-91180E7C6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Overview</a:t>
            </a:r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E7180261-4FB8-4CEA-9B66-BC141CABA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2815F592-AD03-4208-8631-3E8F0B8B3B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6507193"/>
              </p:ext>
            </p:extLst>
          </p:nvPr>
        </p:nvGraphicFramePr>
        <p:xfrm>
          <a:off x="1760220" y="1287780"/>
          <a:ext cx="7711440" cy="2849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867BEEE0-94F7-4B0B-A60D-D8338C3F04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1888880"/>
              </p:ext>
            </p:extLst>
          </p:nvPr>
        </p:nvGraphicFramePr>
        <p:xfrm>
          <a:off x="1760220" y="4305300"/>
          <a:ext cx="7711440" cy="2849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Tekstvak 5">
            <a:extLst>
              <a:ext uri="{FF2B5EF4-FFF2-40B4-BE49-F238E27FC236}">
                <a16:creationId xmlns:a16="http://schemas.microsoft.com/office/drawing/2014/main" xmlns="" id="{098FF3B1-707E-4FBF-8ED9-A334133EAE47}"/>
              </a:ext>
            </a:extLst>
          </p:cNvPr>
          <p:cNvSpPr txBox="1"/>
          <p:nvPr/>
        </p:nvSpPr>
        <p:spPr>
          <a:xfrm>
            <a:off x="167640" y="2357238"/>
            <a:ext cx="16344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dirty="0" err="1"/>
              <a:t>CompanyX</a:t>
            </a:r>
            <a:r>
              <a:rPr lang="nl-NL" sz="2200" dirty="0"/>
              <a:t> Model</a:t>
            </a:r>
            <a:endParaRPr lang="en-GB" sz="220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xmlns="" id="{80858AC1-E643-4C75-8784-C42F1F8DDA3D}"/>
              </a:ext>
            </a:extLst>
          </p:cNvPr>
          <p:cNvSpPr txBox="1"/>
          <p:nvPr/>
        </p:nvSpPr>
        <p:spPr>
          <a:xfrm>
            <a:off x="167640" y="5489257"/>
            <a:ext cx="15925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dirty="0"/>
              <a:t>Holland </a:t>
            </a:r>
            <a:r>
              <a:rPr lang="nl-NL" sz="2200" dirty="0" err="1"/>
              <a:t>Innovative</a:t>
            </a:r>
            <a:endParaRPr lang="en-GB" sz="2200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xmlns="" id="{F6E94592-1821-46D0-B1C1-71A02A799492}"/>
              </a:ext>
            </a:extLst>
          </p:cNvPr>
          <p:cNvSpPr/>
          <p:nvPr/>
        </p:nvSpPr>
        <p:spPr bwMode="auto">
          <a:xfrm>
            <a:off x="1802130" y="5131344"/>
            <a:ext cx="5767151" cy="116006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nl-NL" b="1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Failure </a:t>
            </a:r>
            <a:r>
              <a:rPr lang="nl-NL" b="1" dirty="0" err="1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definition</a:t>
            </a:r>
            <a:r>
              <a:rPr lang="nl-NL" b="1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:</a:t>
            </a:r>
          </a:p>
          <a:p>
            <a:pPr algn="ctr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nl-NL" b="1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“Customer returns </a:t>
            </a:r>
            <a:r>
              <a:rPr lang="nl-NL" b="1" dirty="0" err="1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due</a:t>
            </a:r>
            <a:r>
              <a:rPr lang="nl-NL" b="1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nl-NL" b="1" dirty="0" err="1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to</a:t>
            </a:r>
            <a:r>
              <a:rPr lang="nl-NL" b="1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nl-NL" b="1" dirty="0" err="1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less</a:t>
            </a:r>
            <a:r>
              <a:rPr lang="nl-NL" b="1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performance”.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xmlns="" id="{6A196AC2-7532-456B-B8B8-6AB8F5E48E86}"/>
              </a:ext>
            </a:extLst>
          </p:cNvPr>
          <p:cNvSpPr/>
          <p:nvPr/>
        </p:nvSpPr>
        <p:spPr bwMode="auto">
          <a:xfrm>
            <a:off x="1802130" y="2140310"/>
            <a:ext cx="5767151" cy="116006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en-US" b="1" dirty="0">
                <a:ln w="0"/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Failure definition Module:</a:t>
            </a:r>
          </a:p>
          <a:p>
            <a:pPr algn="ctr"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en-US" b="1" dirty="0">
                <a:ln w="0"/>
                <a:solidFill>
                  <a:schemeClr val="tx1"/>
                </a:solidFill>
              </a:rPr>
              <a:t>20% or more of the components have failed</a:t>
            </a:r>
          </a:p>
        </p:txBody>
      </p:sp>
    </p:spTree>
    <p:extLst>
      <p:ext uri="{BB962C8B-B14F-4D97-AF65-F5344CB8AC3E}">
        <p14:creationId xmlns:p14="http://schemas.microsoft.com/office/powerpoint/2010/main" val="28017991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xmlns="" id="{6A8F145F-730D-41AB-B0F8-05D6EF24C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564" y="1624297"/>
            <a:ext cx="7056759" cy="52953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374FB305-5A61-4C6C-9A83-FA00E79E7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Field data - type 1</a:t>
            </a:r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65734A94-E91D-4D67-A3F2-3CC412E83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624" y="2019869"/>
            <a:ext cx="9692640" cy="5295331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>
              <a:lnSpc>
                <a:spcPct val="140000"/>
              </a:lnSpc>
              <a:spcBef>
                <a:spcPts val="220"/>
              </a:spcBef>
              <a:buClr>
                <a:schemeClr val="accent6">
                  <a:lumMod val="75000"/>
                </a:schemeClr>
              </a:buClr>
              <a:defRPr/>
            </a:pPr>
            <a:endParaRPr lang="nl-NL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GB" dirty="0"/>
          </a:p>
        </p:txBody>
      </p:sp>
      <p:sp>
        <p:nvSpPr>
          <p:cNvPr id="6" name="Rechthoekige toelichting 2">
            <a:extLst>
              <a:ext uri="{FF2B5EF4-FFF2-40B4-BE49-F238E27FC236}">
                <a16:creationId xmlns:a16="http://schemas.microsoft.com/office/drawing/2014/main" xmlns="" id="{4D025FE6-EE91-4985-9067-C4479479AA52}"/>
              </a:ext>
            </a:extLst>
          </p:cNvPr>
          <p:cNvSpPr/>
          <p:nvPr/>
        </p:nvSpPr>
        <p:spPr>
          <a:xfrm>
            <a:off x="6314572" y="3671983"/>
            <a:ext cx="1829304" cy="808573"/>
          </a:xfrm>
          <a:prstGeom prst="wedgeRectCallout">
            <a:avLst>
              <a:gd name="adj1" fmla="val -85038"/>
              <a:gd name="adj2" fmla="val -82236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2"/>
                </a:solidFill>
              </a:rPr>
              <a:t>Stabilizes to constant failure rate</a:t>
            </a:r>
          </a:p>
        </p:txBody>
      </p:sp>
    </p:spTree>
    <p:extLst>
      <p:ext uri="{BB962C8B-B14F-4D97-AF65-F5344CB8AC3E}">
        <p14:creationId xmlns:p14="http://schemas.microsoft.com/office/powerpoint/2010/main" val="29904502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EFAC2C7-D81C-43EC-9D7F-B7226672D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Failure forecast – type 1</a:t>
            </a:r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0F6F70C8-AAEA-4FB8-AF2D-8BD08A043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en-GB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4AF3036D-5EBB-419F-AE24-54E3BC3EA2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" t="7401" r="1137" b="2828"/>
          <a:stretch/>
        </p:blipFill>
        <p:spPr>
          <a:xfrm>
            <a:off x="1122096" y="1620364"/>
            <a:ext cx="7078978" cy="4888719"/>
          </a:xfrm>
          <a:prstGeom prst="rect">
            <a:avLst/>
          </a:prstGeom>
        </p:spPr>
      </p:pic>
      <p:sp>
        <p:nvSpPr>
          <p:cNvPr id="5" name="Rechthoekige toelichting 11">
            <a:extLst>
              <a:ext uri="{FF2B5EF4-FFF2-40B4-BE49-F238E27FC236}">
                <a16:creationId xmlns:a16="http://schemas.microsoft.com/office/drawing/2014/main" xmlns="" id="{62777CF2-5A78-49A3-A916-3F14A844A359}"/>
              </a:ext>
            </a:extLst>
          </p:cNvPr>
          <p:cNvSpPr/>
          <p:nvPr/>
        </p:nvSpPr>
        <p:spPr>
          <a:xfrm>
            <a:off x="6939476" y="3075466"/>
            <a:ext cx="2763826" cy="843545"/>
          </a:xfrm>
          <a:prstGeom prst="wedgeRectCallout">
            <a:avLst>
              <a:gd name="adj1" fmla="val -79734"/>
              <a:gd name="adj2" fmla="val -89474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2"/>
                </a:solidFill>
              </a:rPr>
              <a:t>Failures continue </a:t>
            </a:r>
            <a:r>
              <a:rPr lang="nl-NL" dirty="0" err="1">
                <a:solidFill>
                  <a:schemeClr val="bg2"/>
                </a:solidFill>
              </a:rPr>
              <a:t>after</a:t>
            </a:r>
            <a:r>
              <a:rPr lang="nl-NL" dirty="0">
                <a:solidFill>
                  <a:schemeClr val="bg2"/>
                </a:solidFill>
              </a:rPr>
              <a:t> </a:t>
            </a:r>
            <a:r>
              <a:rPr lang="nl-NL" dirty="0" err="1">
                <a:solidFill>
                  <a:schemeClr val="bg2"/>
                </a:solidFill>
              </a:rPr>
              <a:t>reference</a:t>
            </a:r>
            <a:r>
              <a:rPr lang="nl-NL" dirty="0">
                <a:solidFill>
                  <a:schemeClr val="bg2"/>
                </a:solidFill>
              </a:rPr>
              <a:t> date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8457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FF9F3B4-4620-4F87-8820-A52E7F7BB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Model </a:t>
            </a:r>
            <a:r>
              <a:rPr lang="nl-NL" dirty="0" err="1"/>
              <a:t>comparison</a:t>
            </a:r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1E689232-0452-44F7-8CBB-F47DC9469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B18EDC0B-0086-4216-B1ED-FEC28868F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1" y="1833106"/>
            <a:ext cx="8049198" cy="5080071"/>
          </a:xfrm>
          <a:prstGeom prst="rect">
            <a:avLst/>
          </a:prstGeom>
        </p:spPr>
      </p:pic>
      <p:sp>
        <p:nvSpPr>
          <p:cNvPr id="5" name="Rechthoekige toelichting 8">
            <a:extLst>
              <a:ext uri="{FF2B5EF4-FFF2-40B4-BE49-F238E27FC236}">
                <a16:creationId xmlns:a16="http://schemas.microsoft.com/office/drawing/2014/main" xmlns="" id="{D04AEB2A-2717-4917-9052-15FFC34D773E}"/>
              </a:ext>
            </a:extLst>
          </p:cNvPr>
          <p:cNvSpPr/>
          <p:nvPr/>
        </p:nvSpPr>
        <p:spPr>
          <a:xfrm>
            <a:off x="6789420" y="3017173"/>
            <a:ext cx="1424940" cy="335280"/>
          </a:xfrm>
          <a:prstGeom prst="wedgeRectCallout">
            <a:avLst>
              <a:gd name="adj1" fmla="val -64680"/>
              <a:gd name="adj2" fmla="val -129600"/>
            </a:avLst>
          </a:prstGeom>
          <a:solidFill>
            <a:schemeClr val="bg1"/>
          </a:solidFill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320" dirty="0">
                <a:solidFill>
                  <a:schemeClr val="bg2"/>
                </a:solidFill>
              </a:rPr>
              <a:t>Failure Model</a:t>
            </a:r>
            <a:endParaRPr lang="en-US" sz="1320" dirty="0">
              <a:solidFill>
                <a:schemeClr val="bg2"/>
              </a:solidFill>
            </a:endParaRPr>
          </a:p>
        </p:txBody>
      </p:sp>
      <p:sp>
        <p:nvSpPr>
          <p:cNvPr id="6" name="Rechthoekige toelichting 9">
            <a:extLst>
              <a:ext uri="{FF2B5EF4-FFF2-40B4-BE49-F238E27FC236}">
                <a16:creationId xmlns:a16="http://schemas.microsoft.com/office/drawing/2014/main" xmlns="" id="{B194DB2F-BC91-44CD-877C-5B9EC6C86FAC}"/>
              </a:ext>
            </a:extLst>
          </p:cNvPr>
          <p:cNvSpPr/>
          <p:nvPr/>
        </p:nvSpPr>
        <p:spPr>
          <a:xfrm>
            <a:off x="7124700" y="5698347"/>
            <a:ext cx="1885950" cy="335280"/>
          </a:xfrm>
          <a:prstGeom prst="wedgeRectCallout">
            <a:avLst>
              <a:gd name="adj1" fmla="val -34651"/>
              <a:gd name="adj2" fmla="val -115529"/>
            </a:avLst>
          </a:prstGeom>
          <a:solidFill>
            <a:schemeClr val="bg1"/>
          </a:solidFill>
          <a:ln w="222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320" dirty="0" err="1">
                <a:solidFill>
                  <a:schemeClr val="bg2"/>
                </a:solidFill>
              </a:rPr>
              <a:t>Based</a:t>
            </a:r>
            <a:r>
              <a:rPr lang="nl-NL" sz="1320" dirty="0">
                <a:solidFill>
                  <a:schemeClr val="bg2"/>
                </a:solidFill>
              </a:rPr>
              <a:t> on field data</a:t>
            </a:r>
            <a:endParaRPr lang="en-US" sz="1320" dirty="0">
              <a:solidFill>
                <a:schemeClr val="bg2"/>
              </a:solidFill>
            </a:endParaRPr>
          </a:p>
        </p:txBody>
      </p:sp>
      <p:sp>
        <p:nvSpPr>
          <p:cNvPr id="7" name="Rechthoekige toelichting 10">
            <a:extLst>
              <a:ext uri="{FF2B5EF4-FFF2-40B4-BE49-F238E27FC236}">
                <a16:creationId xmlns:a16="http://schemas.microsoft.com/office/drawing/2014/main" xmlns="" id="{FE51C857-8AE0-4639-99E2-CB65B7BF334E}"/>
              </a:ext>
            </a:extLst>
          </p:cNvPr>
          <p:cNvSpPr/>
          <p:nvPr/>
        </p:nvSpPr>
        <p:spPr>
          <a:xfrm>
            <a:off x="3771900" y="4724400"/>
            <a:ext cx="1508760" cy="335280"/>
          </a:xfrm>
          <a:prstGeom prst="wedgeRectCallout">
            <a:avLst>
              <a:gd name="adj1" fmla="val -28995"/>
              <a:gd name="adj2" fmla="val 278410"/>
            </a:avLst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320" dirty="0">
                <a:solidFill>
                  <a:schemeClr val="bg2"/>
                </a:solidFill>
              </a:rPr>
              <a:t>Field returns</a:t>
            </a:r>
            <a:endParaRPr lang="en-US" sz="1320" dirty="0">
              <a:solidFill>
                <a:schemeClr val="bg2"/>
              </a:solidFill>
            </a:endParaRPr>
          </a:p>
        </p:txBody>
      </p:sp>
      <p:sp>
        <p:nvSpPr>
          <p:cNvPr id="8" name="Rechthoekige toelichting 8">
            <a:extLst>
              <a:ext uri="{FF2B5EF4-FFF2-40B4-BE49-F238E27FC236}">
                <a16:creationId xmlns:a16="http://schemas.microsoft.com/office/drawing/2014/main" xmlns="" id="{578EC133-7D16-4A5F-B368-2CC82FED4E5A}"/>
              </a:ext>
            </a:extLst>
          </p:cNvPr>
          <p:cNvSpPr/>
          <p:nvPr/>
        </p:nvSpPr>
        <p:spPr>
          <a:xfrm>
            <a:off x="6831330" y="4323828"/>
            <a:ext cx="1720788" cy="335280"/>
          </a:xfrm>
          <a:prstGeom prst="wedgeRectCallout">
            <a:avLst>
              <a:gd name="adj1" fmla="val -60402"/>
              <a:gd name="adj2" fmla="val 164339"/>
            </a:avLst>
          </a:prstGeom>
          <a:solidFill>
            <a:schemeClr val="bg1"/>
          </a:solidFill>
          <a:ln w="222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320" dirty="0">
                <a:solidFill>
                  <a:schemeClr val="bg2"/>
                </a:solidFill>
              </a:rPr>
              <a:t>Financial model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xmlns="" id="{66A674AC-DB6C-4841-BB92-A5DDFC0E385F}"/>
              </a:ext>
            </a:extLst>
          </p:cNvPr>
          <p:cNvSpPr/>
          <p:nvPr/>
        </p:nvSpPr>
        <p:spPr bwMode="auto">
          <a:xfrm>
            <a:off x="818866" y="6223379"/>
            <a:ext cx="7867934" cy="689798"/>
          </a:xfrm>
          <a:prstGeom prst="rect">
            <a:avLst/>
          </a:prstGeom>
          <a:ln>
            <a:noFill/>
            <a:headEnd type="none" w="sm" len="sm"/>
            <a:tailEnd type="none" w="sm" len="sm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9639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683F0C8-2834-49E5-B1AE-ECEB56365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Conclusion</a:t>
            </a:r>
            <a:r>
              <a:rPr lang="nl-NL" dirty="0"/>
              <a:t> – case 3</a:t>
            </a:r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4593BA59-BF42-4495-9FB4-2C6B72ED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2812" y="6476304"/>
            <a:ext cx="7581264" cy="928687"/>
          </a:xfrm>
        </p:spPr>
        <p:txBody>
          <a:bodyPr/>
          <a:lstStyle/>
          <a:p>
            <a:pPr marL="0" indent="0">
              <a:buNone/>
            </a:pPr>
            <a:r>
              <a:rPr lang="nl-NL" sz="2800" b="1" dirty="0" err="1"/>
              <a:t>Cost</a:t>
            </a:r>
            <a:r>
              <a:rPr lang="nl-NL" sz="2800" b="1" dirty="0"/>
              <a:t> </a:t>
            </a:r>
            <a:r>
              <a:rPr lang="nl-NL" sz="2800" b="1" dirty="0" err="1"/>
              <a:t>estimated</a:t>
            </a:r>
            <a:r>
              <a:rPr lang="nl-NL" sz="2800" b="1" dirty="0"/>
              <a:t> </a:t>
            </a:r>
            <a:r>
              <a:rPr lang="nl-NL" sz="2800" b="1" dirty="0" err="1"/>
              <a:t>based</a:t>
            </a:r>
            <a:r>
              <a:rPr lang="nl-NL" sz="2800" b="1" dirty="0"/>
              <a:t> on field data is 36 % </a:t>
            </a:r>
            <a:r>
              <a:rPr lang="nl-NL" sz="2800" b="1" dirty="0" err="1"/>
              <a:t>lower</a:t>
            </a:r>
            <a:endParaRPr lang="nl-NL" sz="2800" b="1" dirty="0"/>
          </a:p>
          <a:p>
            <a:pPr marL="0" indent="0">
              <a:buNone/>
            </a:pPr>
            <a:endParaRPr lang="nl-NL" sz="240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xmlns="" id="{9F4F8FC0-DD4A-4632-859D-3DAC6EDEA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568" y="1852539"/>
            <a:ext cx="7581263" cy="4376812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489605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Crow-AMSAA - Summary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xmlns="" id="{5180F976-4F7A-4CA1-BB89-151C6E7427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321" y="1793746"/>
            <a:ext cx="7465757" cy="4949953"/>
          </a:xfrm>
        </p:spPr>
      </p:pic>
    </p:spTree>
    <p:extLst>
      <p:ext uri="{BB962C8B-B14F-4D97-AF65-F5344CB8AC3E}">
        <p14:creationId xmlns:p14="http://schemas.microsoft.com/office/powerpoint/2010/main" val="21363611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>
            <a:extLst>
              <a:ext uri="{FF2B5EF4-FFF2-40B4-BE49-F238E27FC236}">
                <a16:creationId xmlns:a16="http://schemas.microsoft.com/office/drawing/2014/main" xmlns="" id="{630623CF-6D84-44EA-85F9-41727435C77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Contact information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xmlns="" id="{8E4308CF-3FCD-4291-B35B-72DFF002E7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8972" y="3886200"/>
            <a:ext cx="6741951" cy="2666604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/>
              <a:t>Ir. Dorien Lutgendorf </a:t>
            </a:r>
          </a:p>
          <a:p>
            <a:pPr marL="0" indent="0">
              <a:buNone/>
            </a:pPr>
            <a:r>
              <a:rPr lang="en-US" altLang="en-US" sz="2400" dirty="0"/>
              <a:t>Reliability Specialist</a:t>
            </a:r>
          </a:p>
          <a:p>
            <a:pPr marL="0" indent="0">
              <a:buNone/>
            </a:pPr>
            <a:r>
              <a:rPr lang="en-US" altLang="en-US" sz="2400" dirty="0"/>
              <a:t>Holland Innovative</a:t>
            </a:r>
          </a:p>
          <a:p>
            <a:pPr marL="0" indent="0">
              <a:buNone/>
            </a:pPr>
            <a:r>
              <a:rPr lang="en-US" altLang="en-US" sz="2400" dirty="0">
                <a:hlinkClick r:id="rId3"/>
              </a:rPr>
              <a:t>www.holland-innovative.nl</a:t>
            </a: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>
                <a:hlinkClick r:id="rId4"/>
              </a:rPr>
              <a:t>dorien.lutgendorf@holland-innovative.nl</a:t>
            </a: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+31 6 3835 8663</a:t>
            </a:r>
            <a:r>
              <a:rPr lang="en-US" sz="2400" dirty="0"/>
              <a:t>	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sz="2400" dirty="0"/>
              <a:t>www.linkedin.com/in/dlutgendorf</a:t>
            </a:r>
          </a:p>
          <a:p>
            <a:pPr marL="0" indent="0">
              <a:buNone/>
            </a:pPr>
            <a:endParaRPr lang="en-US" altLang="en-US" sz="1882" dirty="0"/>
          </a:p>
        </p:txBody>
      </p:sp>
      <p:pic>
        <p:nvPicPr>
          <p:cNvPr id="56324" name="Picture 2">
            <a:extLst>
              <a:ext uri="{FF2B5EF4-FFF2-40B4-BE49-F238E27FC236}">
                <a16:creationId xmlns:a16="http://schemas.microsoft.com/office/drawing/2014/main" xmlns="" id="{BB888BE3-24EE-4821-A19F-7441B497C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209" y="1591576"/>
            <a:ext cx="4602693" cy="3155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2116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altLang="en-US" dirty="0"/>
          </a:p>
          <a:p>
            <a:pPr algn="ctr">
              <a:buNone/>
            </a:pPr>
            <a:endParaRPr lang="en-US" altLang="en-US" dirty="0"/>
          </a:p>
          <a:p>
            <a:pPr algn="ctr">
              <a:buNone/>
            </a:pPr>
            <a:endParaRPr lang="en-US" altLang="en-US" dirty="0"/>
          </a:p>
          <a:p>
            <a:pPr algn="ctr">
              <a:buNone/>
            </a:pPr>
            <a:r>
              <a:rPr lang="en-US" altLang="en-US" dirty="0"/>
              <a:t>Thank you for your attention.</a:t>
            </a:r>
          </a:p>
          <a:p>
            <a:pPr algn="ctr"/>
            <a:endParaRPr lang="en-US" altLang="en-US" dirty="0"/>
          </a:p>
          <a:p>
            <a:pPr algn="ctr">
              <a:buNone/>
            </a:pPr>
            <a:r>
              <a:rPr lang="en-US" altLang="en-US" dirty="0"/>
              <a:t>Do you have any questions?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6570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AUTODATETIMEENABLED" val="1"/>
  <p:tag name="AUTODATETIMEFORMAT" val="$HH:$MM:$SS $AMPM"/>
  <p:tag name="AUTODATETIMEFLAGS" val="432"/>
  <p:tag name="MMPROD_UIDATA" val="&lt;database version=&quot;9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Requirements (For Your Reference – Can Delete this Slide from the Final Draft)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Using this Template (1 of 2) (For Your Reference – Can Delete this Slide from the Final Draft)&amp;quot;&quot;/&gt;&lt;property id=&quot;20307&quot; value=&quot;257&quot;/&gt;&lt;/object&gt;&lt;object type=&quot;3&quot; unique_id=&quot;10006&quot;&gt;&lt;property id=&quot;20148&quot; value=&quot;5&quot;/&gt;&lt;property id=&quot;20300&quot; value=&quot;Slide 3 - &amp;quot;Using this Template (2 of 2) (For Your Reference – Can Delete this Slide from the Final Draft)&amp;quot;&quot;/&gt;&lt;property id=&quot;20307&quot; value=&quot;258&quot;/&gt;&lt;/object&gt;&lt;object type=&quot;3&quot; unique_id=&quot;10007&quot;&gt;&lt;property id=&quot;20148&quot; value=&quot;5&quot;/&gt;&lt;property id=&quot;20300&quot; value=&quot;Slide 4 - &amp;quot;Can the Audience Read Your Slides? (For Your Reference – Can Delete this Slide from the Final Draft)&amp;quot;&quot;/&gt;&lt;property id=&quot;20307&quot; value=&quot;259&quot;/&gt;&lt;/object&gt;&lt;object type=&quot;3&quot; unique_id=&quot;10008&quot;&gt;&lt;property id=&quot;20148&quot; value=&quot;5&quot;/&gt;&lt;property id=&quot;20300&quot; value=&quot;Slide 5 - &amp;quot;Presentation Content Tips (For Your Reference – Can Delete this Slide from the Final Draft)&amp;quot;&quot;/&gt;&lt;property id=&quot;20307&quot; value=&quot;260&quot;/&gt;&lt;/object&gt;&lt;object type=&quot;3&quot; unique_id=&quot;10009&quot;&gt;&lt;property id=&quot;20148&quot; value=&quot;5&quot;/&gt;&lt;property id=&quot;20300&quot; value=&quot;Slide 6 - &amp;quot;Effective Presentation Skills  (For Your Reference – Can Delete this Slide from the Final Draft)&amp;quot;&quot;/&gt;&lt;property id=&quot;20307&quot; value=&quot;261&quot;/&gt;&lt;/object&gt;&lt;object type=&quot;3&quot; unique_id=&quot;10010&quot;&gt;&lt;property id=&quot;20148&quot; value=&quot;5&quot;/&gt;&lt;property id=&quot;20300&quot; value=&quot;Slide 7 - &amp;quot;Presentation Title&amp;quot;&quot;/&gt;&lt;property id=&quot;20307&quot; value=&quot;271&quot;/&gt;&lt;/object&gt;&lt;object type=&quot;3&quot; unique_id=&quot;10011&quot;&gt;&lt;property id=&quot;20148&quot; value=&quot;5&quot;/&gt;&lt;property id=&quot;20300&quot; value=&quot;Slide 8 - &amp;quot;Introduction&amp;quot;&quot;/&gt;&lt;property id=&quot;20307&quot; value=&quot;263&quot;/&gt;&lt;/object&gt;&lt;object type=&quot;3&quot; unique_id=&quot;10012&quot;&gt;&lt;property id=&quot;20148&quot; value=&quot;5&quot;/&gt;&lt;property id=&quot;20300&quot; value=&quot;Slide 9 - &amp;quot;Agenda&amp;quot;&quot;/&gt;&lt;property id=&quot;20307&quot; value=&quot;264&quot;/&gt;&lt;/object&gt;&lt;object type=&quot;3&quot; unique_id=&quot;10013&quot;&gt;&lt;property id=&quot;20148&quot; value=&quot;5&quot;/&gt;&lt;property id=&quot;20300&quot; value=&quot;Slide 10 - &amp;quot;Vocabulary&amp;quot;&quot;/&gt;&lt;property id=&quot;20307&quot; value=&quot;265&quot;/&gt;&lt;/object&gt;&lt;object type=&quot;3&quot; unique_id=&quot;10014&quot;&gt;&lt;property id=&quot;20148&quot; value=&quot;5&quot;/&gt;&lt;property id=&quot;20300&quot; value=&quot;Slide 11 - &amp;quot;Content of the Presentation&amp;quot;&quot;/&gt;&lt;property id=&quot;20307&quot; value=&quot;266&quot;/&gt;&lt;/object&gt;&lt;object type=&quot;3&quot; unique_id=&quot;10015&quot;&gt;&lt;property id=&quot;20148&quot; value=&quot;5&quot;/&gt;&lt;property id=&quot;20300&quot; value=&quot;Slide 12 - &amp;quot;Summary&amp;quot;&quot;/&gt;&lt;property id=&quot;20307&quot; value=&quot;267&quot;/&gt;&lt;/object&gt;&lt;object type=&quot;3&quot; unique_id=&quot;10016&quot;&gt;&lt;property id=&quot;20148&quot; value=&quot;5&quot;/&gt;&lt;property id=&quot;20300&quot; value=&quot;Slide 13 - &amp;quot;Where to Get More Information &amp;quot;&quot;/&gt;&lt;property id=&quot;20307&quot; value=&quot;268&quot;/&gt;&lt;/object&gt;&lt;object type=&quot;3&quot; unique_id=&quot;10017&quot;&gt;&lt;property id=&quot;20148&quot; value=&quot;5&quot;/&gt;&lt;property id=&quot;20300&quot; value=&quot;Slide 14 - &amp;quot;Insert Your Name&amp;quot;&quot;/&gt;&lt;property id=&quot;20307&quot; value=&quot;269&quot;/&gt;&lt;/object&gt;&lt;object type=&quot;3&quot; unique_id=&quot;10018&quot;&gt;&lt;property id=&quot;20148&quot; value=&quot;5&quot;/&gt;&lt;property id=&quot;20300&quot; value=&quot;Slide 15 - &amp;quot;Questions&amp;quot;&quot;/&gt;&lt;property id=&quot;20307&quot; value=&quot;27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ARDC">
  <a:themeElements>
    <a:clrScheme name="ARDC">
      <a:dk1>
        <a:srgbClr val="000000"/>
      </a:dk1>
      <a:lt1>
        <a:srgbClr val="3F505D"/>
      </a:lt1>
      <a:dk2>
        <a:srgbClr val="EBEBED"/>
      </a:dk2>
      <a:lt2>
        <a:srgbClr val="FFFFFF"/>
      </a:lt2>
      <a:accent1>
        <a:srgbClr val="3F505D"/>
      </a:accent1>
      <a:accent2>
        <a:srgbClr val="73A33F"/>
      </a:accent2>
      <a:accent3>
        <a:srgbClr val="19A6D6"/>
      </a:accent3>
      <a:accent4>
        <a:srgbClr val="EBEBED"/>
      </a:accent4>
      <a:accent5>
        <a:srgbClr val="000000"/>
      </a:accent5>
      <a:accent6>
        <a:srgbClr val="FFFFFF"/>
      </a:accent6>
      <a:hlink>
        <a:srgbClr val="002E6E"/>
      </a:hlink>
      <a:folHlink>
        <a:srgbClr val="19A6D6"/>
      </a:folHlink>
    </a:clrScheme>
    <a:fontScheme name="HBMPrenscia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>
          <a:prstShdw prst="shdw18" dist="17961" dir="135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>
          <a:prstShdw prst="shdw18" dist="17961" dir="135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Training 1">
        <a:dk1>
          <a:srgbClr val="000000"/>
        </a:dk1>
        <a:lt1>
          <a:srgbClr val="FFFFFF"/>
        </a:lt1>
        <a:dk2>
          <a:srgbClr val="002F8C"/>
        </a:dk2>
        <a:lt2>
          <a:srgbClr val="CCECFF"/>
        </a:lt2>
        <a:accent1>
          <a:srgbClr val="6699FF"/>
        </a:accent1>
        <a:accent2>
          <a:srgbClr val="00CCCC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00B9B9"/>
        </a:accent6>
        <a:hlink>
          <a:srgbClr val="0033CC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DC" id="{8501909D-10C7-4D7C-8F68-511845669392}" vid="{AC884A43-0114-42F4-835C-A3F0B0E568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1925</Words>
  <Application>Microsoft Office PowerPoint</Application>
  <PresentationFormat>Aangepast</PresentationFormat>
  <Paragraphs>438</Paragraphs>
  <Slides>35</Slides>
  <Notes>28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35</vt:i4>
      </vt:variant>
    </vt:vector>
  </HeadingPairs>
  <TitlesOfParts>
    <vt:vector size="44" baseType="lpstr">
      <vt:lpstr>Arial</vt:lpstr>
      <vt:lpstr>Arial</vt:lpstr>
      <vt:lpstr>Calibri</vt:lpstr>
      <vt:lpstr>Calibri Light</vt:lpstr>
      <vt:lpstr>HEINEKEN Core Light</vt:lpstr>
      <vt:lpstr>Verdana</vt:lpstr>
      <vt:lpstr>Wingdings</vt:lpstr>
      <vt:lpstr>ARDC</vt:lpstr>
      <vt:lpstr>Vergelijking</vt:lpstr>
      <vt:lpstr>The power of Crow-AMSAA analysis</vt:lpstr>
      <vt:lpstr>‘Dirty’ data</vt:lpstr>
      <vt:lpstr>Agenda</vt:lpstr>
      <vt:lpstr>Introduction</vt:lpstr>
      <vt:lpstr>Crow-AMSAA trend analysis method </vt:lpstr>
      <vt:lpstr>General flow</vt:lpstr>
      <vt:lpstr>Case 1: Performance of a End-Of-Line Tester</vt:lpstr>
      <vt:lpstr>Aim of the analysis</vt:lpstr>
      <vt:lpstr>Cumu. failures vs cumu. fails of FT1</vt:lpstr>
      <vt:lpstr>Cumu. failures vs cumu. Life of FT1 </vt:lpstr>
      <vt:lpstr>Failure rate FT1 </vt:lpstr>
      <vt:lpstr>Failure rate FT1 - Split </vt:lpstr>
      <vt:lpstr>Summary results</vt:lpstr>
      <vt:lpstr>Conclusion – Case 1</vt:lpstr>
      <vt:lpstr>Case 2: Planning of a revision of furnace installation</vt:lpstr>
      <vt:lpstr>Aim of analysis</vt:lpstr>
      <vt:lpstr>Cumu. failures vs cumu. Fails – F1</vt:lpstr>
      <vt:lpstr>Failure rate - Loading zone of F1</vt:lpstr>
      <vt:lpstr>Forecast – Loading zone of F1</vt:lpstr>
      <vt:lpstr>Summary of results </vt:lpstr>
      <vt:lpstr>Conclusion – case 2</vt:lpstr>
      <vt:lpstr>Case 3: Field replacement costs forecast verification</vt:lpstr>
      <vt:lpstr>Aim of analysis</vt:lpstr>
      <vt:lpstr>Overview</vt:lpstr>
      <vt:lpstr>Failure model (1)</vt:lpstr>
      <vt:lpstr>Failure model (2)</vt:lpstr>
      <vt:lpstr>Financial model</vt:lpstr>
      <vt:lpstr>Overview</vt:lpstr>
      <vt:lpstr>Field data - type 1</vt:lpstr>
      <vt:lpstr>Failure forecast – type 1</vt:lpstr>
      <vt:lpstr>Model comparison</vt:lpstr>
      <vt:lpstr>Conclusion – case 3</vt:lpstr>
      <vt:lpstr>Crow-AMSAA - Summary</vt:lpstr>
      <vt:lpstr>Contact information</vt:lpstr>
      <vt:lpstr>Questions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2017-02-14T00:07:10Z</dcterms:created>
  <dcterms:modified xsi:type="dcterms:W3CDTF">2018-04-30T08:07:29Z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1c0a0734-80bb-4b6d-abf3-56554e010ad6</vt:lpwstr>
  </property>
  <property fmtid="{D5CDD505-2E9C-101B-9397-08002B2CF9AE}" pid="3" name="HBMPRENSCIAClassification">
    <vt:lpwstr>HBM Prenscia: Work In Progress</vt:lpwstr>
  </property>
  <property fmtid="{D5CDD505-2E9C-101B-9397-08002B2CF9AE}" pid="4" name="HBMNCODEClassification">
    <vt:lpwstr>HBM Prenscia: Work In Progress</vt:lpwstr>
  </property>
</Properties>
</file>